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7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1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3" r:id="rId34"/>
    <p:sldId id="290" r:id="rId35"/>
    <p:sldId id="288" r:id="rId36"/>
    <p:sldId id="289" r:id="rId37"/>
    <p:sldId id="291" r:id="rId38"/>
    <p:sldId id="29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BE2-86BE-42B8-8C6A-AD5F1C84F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55CD3-841E-4930-81BF-8A49935A7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03807-E68F-4760-A888-88958C48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8D1A3-DC42-40BF-8518-36E9F235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EE0D6-EF3E-42E8-B577-ACB83328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1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BAEC-8DC3-4C94-A576-41544462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5203D-444D-463D-8BAA-D28ACD67C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0EDFD-51BD-42BE-9242-730F660E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68ABF-457A-4B3B-BC7C-AE7322A3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2392E-ECD3-4C97-92D1-6578AE5A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8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620314-3A79-4EF8-85F8-C3F9BA140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2DE9D-6066-44D8-B449-737D3B79A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71AA-5E96-419B-905C-8348ADA7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D3D0D-1A3F-422A-B401-F0E72EE7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67C95-74B8-4921-8162-9CED6C35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1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D8ED-C53D-4634-B0BE-D3DCF693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36039-93F2-4947-B165-ED3CD7FB9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7547F-4AD7-4C77-AEF8-A32E4CA2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3B658-9E9D-460E-B6E0-D8F5DA0F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2A8A5-3E81-4BBB-B143-4EC1D073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5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9EFF-6298-49B8-BE0C-A3B8997F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4E8DD-9B7A-456A-BA45-851001746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77808-134B-4507-B347-3A5D584A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F3182-A7C1-49B8-8FF3-50081D3E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8A293-6638-4C40-A0C6-38E35C93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5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DA29-2480-4312-91A7-B3098D59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B2BB7-1FE2-4761-A346-889383FF2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5FA38-1878-4157-9CB6-D5B2B93C5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38713-835F-4FCF-91E2-8AF8CDF2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221E1-A2D5-4A11-B131-750BE219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30836-3ABF-4E9F-AEE7-819B20C0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2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1E1DC-86AB-4EE9-AB16-82C1358F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28189-FF05-4CFA-BD20-D4349BA63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929A8-EC11-41A3-B1B3-0D641D06E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A8FE4-7BA4-4D2C-BF69-40DB32832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703AE-62BA-44FE-B612-9CC61E648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81244-73C0-4C7F-B82B-A346D922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0AC402-BAB5-4F7F-8F80-C550A85D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5EE70A-05ED-4B7F-9295-2FDA2C97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0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BFD4-A4B2-401B-96B0-2560228E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EA41F-141E-4D35-A30F-2999DB9AC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160DD-ACE3-4E79-ACBE-A1AA9CB3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F05F2-76DC-4FBE-8A91-C508D0E7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6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5165AF-6BBF-42F2-87D7-2A9A8429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8828E-A70D-4D65-9B5E-D6A59F4F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E7CB9-2DB0-45C5-BF60-0FC8BCD6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7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5578D-FBA5-42D4-B6AE-C3B0CB1E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A8F33-EC67-4D2C-9D7A-03A609100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3DDF4-650A-41BB-82CF-B39B0933B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21010-7338-4C40-86EC-02310DD2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9851C-B5C7-49F2-BDCA-82C69D6F4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F0C78-046E-4A21-838B-BFD28D481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8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81B8-5846-46FD-A8AD-AA32F0A0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E2EEB-D97E-4DB9-8D1D-6BF55D604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E751A-AC44-4661-A3EA-6A89E790B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EF81F-3281-4D6A-88FC-949E1357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D4ADD-CFBB-4B74-8FC4-7D108D9F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CB9FF-476C-4EAF-9D43-1CCC35F0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95423-6012-4B71-A905-A93B1E24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5B53E-9BE8-4EA5-AA78-03F71B12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B6B29-D778-4ADB-98DF-F1D5893DE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F81D9-F27A-47AF-AE45-26AE2C52A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89FD7-8AB3-4914-A6DB-B4D2C4672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2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B1C5-734B-472A-909B-3E398CA40A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flow cannula oxygen delivery and the hypoxemic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C4B1B-8399-4DE3-AA49-6079A07D77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Eustace S Fernandes MD</a:t>
            </a:r>
          </a:p>
          <a:p>
            <a:r>
              <a:rPr lang="en-US" dirty="0"/>
              <a:t>Lutheran Medical Group</a:t>
            </a:r>
          </a:p>
          <a:p>
            <a:r>
              <a:rPr lang="en-US" dirty="0"/>
              <a:t>Pulmonary and Critical Care </a:t>
            </a:r>
          </a:p>
        </p:txBody>
      </p:sp>
    </p:spTree>
    <p:extLst>
      <p:ext uri="{BB962C8B-B14F-4D97-AF65-F5344CB8AC3E}">
        <p14:creationId xmlns:p14="http://schemas.microsoft.com/office/powerpoint/2010/main" val="833479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373B-B3A2-4130-8CE8-23104F5A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HFC delivery?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45BF-28A6-4B5B-B524-34CABD951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Gas delivery system</a:t>
            </a:r>
          </a:p>
          <a:p>
            <a:pPr lvl="1"/>
            <a:r>
              <a:rPr lang="en-US" dirty="0"/>
              <a:t>Humidification</a:t>
            </a:r>
          </a:p>
          <a:p>
            <a:pPr lvl="1"/>
            <a:r>
              <a:rPr lang="en-US" dirty="0"/>
              <a:t>Heater</a:t>
            </a:r>
          </a:p>
          <a:p>
            <a:pPr lvl="1"/>
            <a:r>
              <a:rPr lang="en-US" dirty="0"/>
              <a:t>Patient interface</a:t>
            </a:r>
          </a:p>
          <a:p>
            <a:pPr lvl="2"/>
            <a:r>
              <a:rPr lang="en-US" dirty="0"/>
              <a:t>Cannula must accommodate 60LPM flow</a:t>
            </a:r>
          </a:p>
          <a:p>
            <a:pPr lvl="2"/>
            <a:r>
              <a:rPr lang="en-US" dirty="0"/>
              <a:t>4mm-6.5mm diameter</a:t>
            </a:r>
          </a:p>
        </p:txBody>
      </p:sp>
    </p:spTree>
    <p:extLst>
      <p:ext uri="{BB962C8B-B14F-4D97-AF65-F5344CB8AC3E}">
        <p14:creationId xmlns:p14="http://schemas.microsoft.com/office/powerpoint/2010/main" val="28742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4AF33-9A4F-4CEF-9B07-583BCF39C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49" y="1023617"/>
            <a:ext cx="5533501" cy="53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1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3F57C-2212-4712-AFF2-59D58049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312" y="15133"/>
            <a:ext cx="4545376" cy="68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8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27D7-537C-4A79-B72C-212F8BF5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HFC delivery?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5ADFC2-ACE1-4A35-9AB0-76ABD1AB7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FIO2</a:t>
            </a:r>
          </a:p>
          <a:p>
            <a:r>
              <a:rPr lang="en-US" dirty="0"/>
              <a:t>CPAP effect</a:t>
            </a:r>
          </a:p>
          <a:p>
            <a:r>
              <a:rPr lang="en-US" dirty="0"/>
              <a:t>Comfort</a:t>
            </a:r>
          </a:p>
          <a:p>
            <a:r>
              <a:rPr lang="en-US" dirty="0"/>
              <a:t>Warmth /humidification</a:t>
            </a:r>
          </a:p>
          <a:p>
            <a:r>
              <a:rPr lang="en-US" dirty="0"/>
              <a:t>Improved </a:t>
            </a:r>
            <a:r>
              <a:rPr lang="en-US" dirty="0" err="1"/>
              <a:t>mucociliary</a:t>
            </a:r>
            <a:r>
              <a:rPr lang="en-US" dirty="0"/>
              <a:t> clearance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E939D2-2295-462E-90FE-51EB2DCD1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025" y="6223100"/>
            <a:ext cx="2648175" cy="1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2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9588DE-89E9-4406-8C1F-4B6D50B21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29" y="708283"/>
            <a:ext cx="9739868" cy="4846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F08E3F-EDEF-4CC9-BFC3-8109FCE07C03}"/>
              </a:ext>
            </a:extLst>
          </p:cNvPr>
          <p:cNvSpPr txBox="1"/>
          <p:nvPr/>
        </p:nvSpPr>
        <p:spPr>
          <a:xfrm flipH="1">
            <a:off x="4109719" y="6031808"/>
            <a:ext cx="387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 Care Med 2011; 37 (11): 1780-1786</a:t>
            </a:r>
          </a:p>
        </p:txBody>
      </p:sp>
    </p:spTree>
    <p:extLst>
      <p:ext uri="{BB962C8B-B14F-4D97-AF65-F5344CB8AC3E}">
        <p14:creationId xmlns:p14="http://schemas.microsoft.com/office/powerpoint/2010/main" val="1142331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C230-35C9-4FAC-842D-712112FE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Diseases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14FB8-D0A1-4C41-9A7C-FA7E6E9DE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COPD</a:t>
            </a:r>
          </a:p>
          <a:p>
            <a:r>
              <a:rPr lang="en-US" dirty="0"/>
              <a:t>OSA</a:t>
            </a:r>
            <a:br>
              <a:rPr lang="en-US" dirty="0"/>
            </a:br>
            <a:r>
              <a:rPr lang="en-US" dirty="0"/>
              <a:t>High risk </a:t>
            </a:r>
            <a:r>
              <a:rPr lang="en-US" dirty="0" err="1"/>
              <a:t>extubation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45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E3C6-3C6D-412F-8DFF-9C199796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BA3C4-A96C-43D9-B634-761BFCACE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8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EC7E4D-8699-4C29-9253-20D7D077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Burden of COPD exacerbation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8FAA9-E2AE-4114-81AE-2DC1D64C0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COPD effects 1/10 globally</a:t>
            </a:r>
          </a:p>
          <a:p>
            <a:r>
              <a:rPr lang="en-US">
                <a:cs typeface="Calibri"/>
              </a:rPr>
              <a:t>15M in US</a:t>
            </a:r>
          </a:p>
          <a:p>
            <a:r>
              <a:rPr lang="en-US">
                <a:cs typeface="Calibri"/>
              </a:rPr>
              <a:t>3rd leading cause of death</a:t>
            </a:r>
          </a:p>
          <a:p>
            <a:r>
              <a:rPr lang="en-US">
                <a:cs typeface="Calibri"/>
              </a:rPr>
              <a:t>13.2 billion in annual HC costs</a:t>
            </a:r>
          </a:p>
          <a:p>
            <a:r>
              <a:rPr lang="en-US">
                <a:cs typeface="Calibri"/>
              </a:rPr>
              <a:t>COPD exacerbations causes worsening of underlying chronic condition and may increase mortality</a:t>
            </a:r>
          </a:p>
        </p:txBody>
      </p:sp>
    </p:spTree>
    <p:extLst>
      <p:ext uri="{BB962C8B-B14F-4D97-AF65-F5344CB8AC3E}">
        <p14:creationId xmlns:p14="http://schemas.microsoft.com/office/powerpoint/2010/main" val="293202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64F80E9F-71F7-42D5-A994-FF4AEC595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" t="19048" r="49570" b="12885"/>
          <a:stretch/>
        </p:blipFill>
        <p:spPr>
          <a:xfrm>
            <a:off x="2477220" y="688288"/>
            <a:ext cx="6515710" cy="5422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ADBEF2-3A91-49C9-9A56-260CCF606BB9}"/>
              </a:ext>
            </a:extLst>
          </p:cNvPr>
          <p:cNvSpPr txBox="1"/>
          <p:nvPr/>
        </p:nvSpPr>
        <p:spPr>
          <a:xfrm>
            <a:off x="4010025" y="6211253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 </a:t>
            </a:r>
            <a:r>
              <a:rPr lang="en-US" i="1"/>
              <a:t>Chronic Obstr Pulm Dis</a:t>
            </a:r>
            <a:r>
              <a:rPr lang="en-US"/>
              <a:t>. 2014; 1(2): 166-184</a:t>
            </a:r>
          </a:p>
        </p:txBody>
      </p:sp>
    </p:spTree>
    <p:extLst>
      <p:ext uri="{BB962C8B-B14F-4D97-AF65-F5344CB8AC3E}">
        <p14:creationId xmlns:p14="http://schemas.microsoft.com/office/powerpoint/2010/main" val="3361562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C6CF-40D9-434F-87CF-D0C1CD58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Outpatient HFC?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40981B7-C727-4FCA-93B0-1FE851E8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582" y="1615799"/>
            <a:ext cx="8036316" cy="482620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1941516-D5BB-4C3A-8022-1324555B8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527" y="6398652"/>
            <a:ext cx="2743200" cy="1952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2312A2-43AB-4CDD-A330-7502E47E142F}"/>
              </a:ext>
            </a:extLst>
          </p:cNvPr>
          <p:cNvSpPr txBox="1"/>
          <p:nvPr/>
        </p:nvSpPr>
        <p:spPr>
          <a:xfrm>
            <a:off x="8833411" y="3195577"/>
            <a:ext cx="3254415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6.2 </a:t>
            </a:r>
            <a:r>
              <a:rPr lang="en-US" dirty="0" err="1">
                <a:cs typeface="Calibri"/>
              </a:rPr>
              <a:t>kpa</a:t>
            </a:r>
            <a:r>
              <a:rPr lang="en-US" dirty="0">
                <a:cs typeface="Calibri"/>
              </a:rPr>
              <a:t>=46mmHg</a:t>
            </a:r>
          </a:p>
          <a:p>
            <a:pPr algn="ctr"/>
            <a:r>
              <a:rPr lang="en-US" dirty="0">
                <a:cs typeface="Calibri"/>
              </a:rPr>
              <a:t>8.9kpa=66.8mmHg</a:t>
            </a:r>
          </a:p>
        </p:txBody>
      </p:sp>
    </p:spTree>
    <p:extLst>
      <p:ext uri="{BB962C8B-B14F-4D97-AF65-F5344CB8AC3E}">
        <p14:creationId xmlns:p14="http://schemas.microsoft.com/office/powerpoint/2010/main" val="186355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6347-4043-4E2B-B7BC-032977CA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3A678-3A40-4F2C-A79C-BEC31F0F7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rationale for high flow nasal cannula (HFC) usage</a:t>
            </a:r>
          </a:p>
          <a:p>
            <a:r>
              <a:rPr lang="en-US" dirty="0"/>
              <a:t>Discuss physiologic implications of high flow cannula oxygen delivery</a:t>
            </a:r>
          </a:p>
          <a:p>
            <a:r>
              <a:rPr lang="en-US" dirty="0"/>
              <a:t>Discuss the use of HFC in particular disease states</a:t>
            </a:r>
          </a:p>
          <a:p>
            <a:pPr lvl="1"/>
            <a:r>
              <a:rPr lang="en-US" dirty="0"/>
              <a:t>COPD</a:t>
            </a:r>
          </a:p>
          <a:p>
            <a:pPr lvl="1"/>
            <a:r>
              <a:rPr lang="en-US" dirty="0"/>
              <a:t>OSA</a:t>
            </a:r>
          </a:p>
          <a:p>
            <a:pPr lvl="1"/>
            <a:r>
              <a:rPr lang="en-US" dirty="0"/>
              <a:t>High risk </a:t>
            </a:r>
            <a:r>
              <a:rPr lang="en-US" dirty="0" err="1"/>
              <a:t>extubation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2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EC3EDDA-8074-43FE-8A25-B0E933D1D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74" t="294" r="2077" b="-441"/>
          <a:stretch/>
        </p:blipFill>
        <p:spPr>
          <a:xfrm>
            <a:off x="1892558" y="339524"/>
            <a:ext cx="3265813" cy="6574430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5B5BE98-9F59-4D28-8911-75EB0621D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856" y="895400"/>
            <a:ext cx="4797286" cy="3223777"/>
          </a:xfrm>
          <a:prstGeom prst="rect">
            <a:avLst/>
          </a:prstGeom>
        </p:spPr>
      </p:pic>
      <p:pic>
        <p:nvPicPr>
          <p:cNvPr id="9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859CD68-B9B0-420C-82F6-F50AC8033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527" y="6398652"/>
            <a:ext cx="2743200" cy="1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88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60E9A5B-1BEF-4C0E-AB8B-DF79B5FB5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70" y="484973"/>
            <a:ext cx="7723807" cy="59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85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8ECDA-D25F-456D-9803-42771553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90" y="738491"/>
            <a:ext cx="7859341" cy="4937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50D542-3600-4FCD-B8CF-61A15906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96" y="5795182"/>
            <a:ext cx="1462425" cy="2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5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B457-3B54-42B0-9D64-5415B8EE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DE788-A434-476C-883B-23270F498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22CFA5-8718-45FC-83F1-AD954F1BE5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194" t="21749" r="5655" b="2012"/>
          <a:stretch/>
        </p:blipFill>
        <p:spPr>
          <a:xfrm>
            <a:off x="634056" y="1690688"/>
            <a:ext cx="5569250" cy="402336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76F83-C835-4C5F-B6FD-09A5B5A30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41D6757-1937-469F-B753-3DF45090B8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01270" y="1446574"/>
            <a:ext cx="3534843" cy="5120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54CFB4-67A1-4F93-8108-0F8939439B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502"/>
          <a:stretch/>
        </p:blipFill>
        <p:spPr>
          <a:xfrm>
            <a:off x="4752150" y="6502737"/>
            <a:ext cx="3200400" cy="1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86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C837C8-4BB6-444A-A191-B97D38BA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6AD34F-6729-492B-949F-35970D7A0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8CAE3B-4DA2-4A90-AD35-1D71065584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Positive pressure therapy remains standard of care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CD8ADF-FAE9-4FE3-A94E-3D98BCAD7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573" y="1574403"/>
            <a:ext cx="6492240" cy="2117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2B777C-A76B-4E76-B895-05627E91F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7" y="4003437"/>
            <a:ext cx="6535483" cy="2560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D41F9-E1E6-43B1-96FB-2770D9C02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243" y="6236745"/>
            <a:ext cx="1857675" cy="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46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6BF2-6B8D-494A-86E9-225F28A9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remains an issue…..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6EF7F-EF84-460E-94BC-0D1710701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9" y="1690688"/>
            <a:ext cx="8720735" cy="3739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429506-8089-4AB0-A6D5-5910B9088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016" y="6137675"/>
            <a:ext cx="4387276" cy="3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3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BE58-B9B4-410C-9973-DB023BEC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HFC delivery be an alternative to CPAP?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083AB-5D4C-4851-ADA8-5A3AF6862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109" y="1917120"/>
            <a:ext cx="5651486" cy="3840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09500F-0EE1-49ED-B7D9-E64E131CB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663" y="6041759"/>
            <a:ext cx="2845800" cy="2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01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86A6-3BD7-40CC-AFBB-9EC6E862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TNI: HFC delivery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32122-0728-4FB2-9869-B3A5CE45C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84" y="1894429"/>
            <a:ext cx="8208955" cy="3840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786A68-A63F-4340-AC1B-EEA01A18D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216" y="6109218"/>
            <a:ext cx="3754876" cy="2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45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CE5C-129E-49DB-88C5-A926F464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CF375-D90B-4AC6-B454-7AD3B65F2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associated with a broader medical syndrome</a:t>
            </a:r>
          </a:p>
          <a:p>
            <a:r>
              <a:rPr lang="en-US" dirty="0"/>
              <a:t>Therapeutic options</a:t>
            </a:r>
          </a:p>
          <a:p>
            <a:pPr lvl="1"/>
            <a:r>
              <a:rPr lang="en-US" dirty="0"/>
              <a:t>Tonsillectomy</a:t>
            </a:r>
          </a:p>
          <a:p>
            <a:pPr lvl="1"/>
            <a:r>
              <a:rPr lang="en-US" dirty="0"/>
              <a:t>Wedge</a:t>
            </a:r>
          </a:p>
          <a:p>
            <a:pPr lvl="1"/>
            <a:r>
              <a:rPr lang="en-US" dirty="0"/>
              <a:t>Oral appliance</a:t>
            </a:r>
          </a:p>
          <a:p>
            <a:pPr lvl="1"/>
            <a:r>
              <a:rPr lang="en-US" dirty="0"/>
              <a:t>Nasal steroids</a:t>
            </a:r>
          </a:p>
          <a:p>
            <a:pPr lvl="1"/>
            <a:r>
              <a:rPr lang="en-US" dirty="0"/>
              <a:t>CPAP/BiPAP</a:t>
            </a:r>
          </a:p>
        </p:txBody>
      </p:sp>
    </p:spTree>
    <p:extLst>
      <p:ext uri="{BB962C8B-B14F-4D97-AF65-F5344CB8AC3E}">
        <p14:creationId xmlns:p14="http://schemas.microsoft.com/office/powerpoint/2010/main" val="246574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22C8-7B7B-4F75-8625-8D067DC6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oxygen?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B8A16B-664D-4561-AD84-5326CFDCB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58E85-508D-404C-AFC9-2218E2FAAA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C69A7-657F-448D-9F50-B02157475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A60EBC1-E5A2-4EC6-84B1-FA1DD6B599C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04169-7CBA-47B8-9A8D-25326105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702" y="2844800"/>
            <a:ext cx="5921513" cy="2166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4787F-745D-4ECB-816E-527E2ED31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6" y="2288126"/>
            <a:ext cx="5029200" cy="32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66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6662-6A42-49EE-9EF4-9A788D86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HFC delivery in children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EA344-1DFB-4514-A18A-4410118F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33" y="2758066"/>
            <a:ext cx="4624426" cy="1341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C63865-6E47-448F-BC2C-47D6C0CA7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846" y="133532"/>
            <a:ext cx="1581000" cy="6590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7D2D9-60C1-49A2-BCDC-FE3195809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823" y="5950309"/>
            <a:ext cx="2687700" cy="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70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5CFFF8-C2EA-4DE8-811D-CA9F9D3B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risk </a:t>
            </a:r>
            <a:r>
              <a:rPr lang="en-US" dirty="0" err="1"/>
              <a:t>extubation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9D179-C2FD-4FD5-A81C-21222E5C3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36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0EAE1F-FF15-40F2-8587-249894FA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high risk?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1103AD-D07A-407B-98CD-D25E1EB23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 &gt; 65</a:t>
            </a:r>
          </a:p>
          <a:p>
            <a:r>
              <a:rPr lang="en-US" dirty="0"/>
              <a:t>APACHE II score &gt; 12</a:t>
            </a:r>
          </a:p>
          <a:p>
            <a:r>
              <a:rPr lang="en-US" dirty="0"/>
              <a:t>BMI &gt; 30</a:t>
            </a:r>
          </a:p>
          <a:p>
            <a:r>
              <a:rPr lang="en-US" dirty="0"/>
              <a:t>Airway patency problems</a:t>
            </a:r>
          </a:p>
          <a:p>
            <a:r>
              <a:rPr lang="en-US" dirty="0"/>
              <a:t>Secretions (suction &gt; 2 x prior to </a:t>
            </a:r>
            <a:r>
              <a:rPr lang="en-US" dirty="0" err="1"/>
              <a:t>extubation</a:t>
            </a:r>
            <a:r>
              <a:rPr lang="en-US" dirty="0"/>
              <a:t>)</a:t>
            </a:r>
          </a:p>
          <a:p>
            <a:r>
              <a:rPr lang="en-US" dirty="0"/>
              <a:t>Difficult/prolonged wean</a:t>
            </a:r>
          </a:p>
          <a:p>
            <a:r>
              <a:rPr lang="en-US" dirty="0"/>
              <a:t>Prior failure</a:t>
            </a:r>
          </a:p>
          <a:p>
            <a:r>
              <a:rPr lang="en-US" dirty="0"/>
              <a:t>Co-morbid conditions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65311B-61A2-45F2-930B-A57E8F99F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219" y="6194547"/>
            <a:ext cx="230246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50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55FC39-B5B8-4EE3-B1CE-F02246D7B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017" y="-172028"/>
            <a:ext cx="7202055" cy="720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60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3F334F-ECB9-4C53-94EC-0D3EFF2BA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78" y="1905774"/>
            <a:ext cx="5194522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DF9330-0F34-4D3D-993E-897136254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76" y="5675110"/>
            <a:ext cx="3833926" cy="236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1DD2BE4-608B-4BD7-ADF5-5C9832AC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Is HFC superior to conventional oxygen therapy?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4FADD-B2B6-4217-8B4E-9CA34E3F2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1316C-EB55-4914-8A57-DA0E25660F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9C280B-67AC-402D-B692-C5232EB70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D5D4466-CD49-4963-9EF5-677044E2A2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18088" y="2505075"/>
            <a:ext cx="5232866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78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EEFA3B-22F7-4858-84F7-DA78E4809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" r="2464" b="2943"/>
          <a:stretch/>
        </p:blipFill>
        <p:spPr>
          <a:xfrm>
            <a:off x="1173018" y="1018042"/>
            <a:ext cx="4922982" cy="39049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C91A9B-6768-4C18-8EAF-31943FF45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092" y="5702455"/>
            <a:ext cx="3873451" cy="256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E188F8-1B13-4704-B001-CD5A94287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919" y="1370312"/>
            <a:ext cx="357906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4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5862C9-7FB2-47E2-BC03-4FB4EEF41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35" y="1167970"/>
            <a:ext cx="4545977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AE3AC0-D053-4206-90C9-B76F6D7BA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219" y="6194547"/>
            <a:ext cx="2302467" cy="182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95AD5A-BA70-4A55-993F-4DF21593C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624" y="1167970"/>
            <a:ext cx="5256826" cy="46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57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B4E83-925E-47C3-8E07-96D2FEA18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42"/>
          <a:stretch/>
        </p:blipFill>
        <p:spPr>
          <a:xfrm>
            <a:off x="3494462" y="1801092"/>
            <a:ext cx="5363164" cy="31126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5A6E25-457A-4D41-AE9D-6AE3C7C9F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219" y="6194547"/>
            <a:ext cx="230246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69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09256-DF5E-4600-89AB-B892A1FDA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9C3D-6C8C-4936-A6D8-2A9E07A2F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Oxygen is necessary</a:t>
            </a:r>
          </a:p>
          <a:p>
            <a:r>
              <a:rPr lang="en-US" dirty="0"/>
              <a:t>Multiple modalities of oxygen delivery tailored to the patient’s need and ability to participate</a:t>
            </a:r>
          </a:p>
          <a:p>
            <a:r>
              <a:rPr lang="en-US" dirty="0"/>
              <a:t>High flow nasal cannula is a unique delivery system that may help struggling patients “bridge the gap.”</a:t>
            </a:r>
          </a:p>
          <a:p>
            <a:r>
              <a:rPr lang="en-US" dirty="0"/>
              <a:t>High flow nasal cannula has applications in acute and chronic settings that may improve patient comfort, outcomes and morbidity</a:t>
            </a:r>
          </a:p>
          <a:p>
            <a:r>
              <a:rPr lang="en-US" dirty="0"/>
              <a:t>More studies are needed to define the role of HFC in treatment of the </a:t>
            </a:r>
            <a:r>
              <a:rPr lang="en-US"/>
              <a:t>hypoxemic patient</a:t>
            </a:r>
          </a:p>
        </p:txBody>
      </p:sp>
    </p:spTree>
    <p:extLst>
      <p:ext uri="{BB962C8B-B14F-4D97-AF65-F5344CB8AC3E}">
        <p14:creationId xmlns:p14="http://schemas.microsoft.com/office/powerpoint/2010/main" val="33331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491BDA-1247-403A-95CC-73541C75A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22" r="535"/>
          <a:stretch/>
        </p:blipFill>
        <p:spPr>
          <a:xfrm>
            <a:off x="587566" y="1099127"/>
            <a:ext cx="10957889" cy="57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2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2BA7-D399-4D20-8E5F-B43EE666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hypoxemia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7AE6B-78F1-4EED-9810-3D429872A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V/Q mismatch</a:t>
            </a:r>
          </a:p>
          <a:p>
            <a:r>
              <a:rPr lang="en-US" dirty="0"/>
              <a:t>Shunt</a:t>
            </a:r>
          </a:p>
          <a:p>
            <a:r>
              <a:rPr lang="en-US" dirty="0"/>
              <a:t>Diffusion disorder</a:t>
            </a:r>
          </a:p>
          <a:p>
            <a:r>
              <a:rPr lang="en-US" dirty="0"/>
              <a:t>Alveolar hypoventilation</a:t>
            </a:r>
          </a:p>
          <a:p>
            <a:r>
              <a:rPr lang="en-US" dirty="0"/>
              <a:t>Altitude</a:t>
            </a:r>
          </a:p>
          <a:p>
            <a:r>
              <a:rPr lang="en-US" dirty="0"/>
              <a:t>Abnormal Hb</a:t>
            </a:r>
          </a:p>
        </p:txBody>
      </p:sp>
    </p:spTree>
    <p:extLst>
      <p:ext uri="{BB962C8B-B14F-4D97-AF65-F5344CB8AC3E}">
        <p14:creationId xmlns:p14="http://schemas.microsoft.com/office/powerpoint/2010/main" val="368104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7C23-8D25-4CEE-9564-A8B832C2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Patient Populations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7A505-0FC2-46E7-AA7A-E1141A519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57745"/>
            <a:ext cx="5157787" cy="923637"/>
          </a:xfrm>
        </p:spPr>
        <p:txBody>
          <a:bodyPr/>
          <a:lstStyle/>
          <a:p>
            <a:r>
              <a:rPr lang="en-US" dirty="0"/>
              <a:t>CO2 retainers	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4BA1F0-2F09-4696-8419-0F3430D667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0280" y="2661286"/>
            <a:ext cx="5201464" cy="338328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42A68D-038A-47EE-81C2-96AA1153A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Nocturnal vs continuous in severe COPD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AD48890-AF5A-4831-97C7-66C342358D2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16537" y="2505075"/>
            <a:ext cx="5494514" cy="365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A5B07B-B2CC-40F8-99F5-F4E0F0F7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950" y="6296203"/>
            <a:ext cx="2687700" cy="1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1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1C050B-723A-43C8-BA0B-0CDF5EB8DE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Modes of Oxygen Delivery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321853B-8B25-4380-83A2-DC961C22CE60}"/>
              </a:ext>
            </a:extLst>
          </p:cNvPr>
          <p:cNvSpPr/>
          <p:nvPr/>
        </p:nvSpPr>
        <p:spPr>
          <a:xfrm rot="16200000">
            <a:off x="5249718" y="1031010"/>
            <a:ext cx="2034309" cy="71766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F2581-BFAA-493E-A69E-D7EE43A1A87B}"/>
              </a:ext>
            </a:extLst>
          </p:cNvPr>
          <p:cNvSpPr txBox="1"/>
          <p:nvPr/>
        </p:nvSpPr>
        <p:spPr>
          <a:xfrm>
            <a:off x="4322618" y="5865091"/>
            <a:ext cx="447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 effort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38FA4B9-B13D-4407-B9C8-432DA7F43E00}"/>
              </a:ext>
            </a:extLst>
          </p:cNvPr>
          <p:cNvSpPr/>
          <p:nvPr/>
        </p:nvSpPr>
        <p:spPr>
          <a:xfrm>
            <a:off x="2678545" y="413013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B1C87F9-824E-409F-AE35-282475275796}"/>
              </a:ext>
            </a:extLst>
          </p:cNvPr>
          <p:cNvSpPr/>
          <p:nvPr/>
        </p:nvSpPr>
        <p:spPr>
          <a:xfrm>
            <a:off x="4452205" y="376212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9E80346-A460-4106-8CDE-A5783B36AEB1}"/>
              </a:ext>
            </a:extLst>
          </p:cNvPr>
          <p:cNvSpPr/>
          <p:nvPr/>
        </p:nvSpPr>
        <p:spPr>
          <a:xfrm>
            <a:off x="7624340" y="30455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0C60200-0567-4716-B4D2-498F6B12D0CD}"/>
              </a:ext>
            </a:extLst>
          </p:cNvPr>
          <p:cNvSpPr/>
          <p:nvPr/>
        </p:nvSpPr>
        <p:spPr>
          <a:xfrm>
            <a:off x="9513455" y="24939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221B4EAD-E13F-4032-82F4-0075F265FAEA}"/>
              </a:ext>
            </a:extLst>
          </p:cNvPr>
          <p:cNvSpPr/>
          <p:nvPr/>
        </p:nvSpPr>
        <p:spPr>
          <a:xfrm>
            <a:off x="5999434" y="334273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0CBB6A-F44F-41B9-ADD2-F9A120456680}"/>
              </a:ext>
            </a:extLst>
          </p:cNvPr>
          <p:cNvSpPr txBox="1"/>
          <p:nvPr/>
        </p:nvSpPr>
        <p:spPr>
          <a:xfrm>
            <a:off x="1847273" y="3467245"/>
            <a:ext cx="319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Mechanical ventilation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0CFC72-4CF3-467F-94CB-6CF8C4E6C894}"/>
              </a:ext>
            </a:extLst>
          </p:cNvPr>
          <p:cNvSpPr txBox="1"/>
          <p:nvPr/>
        </p:nvSpPr>
        <p:spPr>
          <a:xfrm>
            <a:off x="4452205" y="3221652"/>
            <a:ext cx="74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C19B05-AD63-4DCA-8F98-3A35FDF7225C}"/>
              </a:ext>
            </a:extLst>
          </p:cNvPr>
          <p:cNvSpPr txBox="1"/>
          <p:nvPr/>
        </p:nvSpPr>
        <p:spPr>
          <a:xfrm>
            <a:off x="5671127" y="2799094"/>
            <a:ext cx="145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Flow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B82285-75A6-4BCF-A3D8-6DDC8F737151}"/>
              </a:ext>
            </a:extLst>
          </p:cNvPr>
          <p:cNvSpPr txBox="1"/>
          <p:nvPr/>
        </p:nvSpPr>
        <p:spPr>
          <a:xfrm>
            <a:off x="7509163" y="2124442"/>
            <a:ext cx="115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Nasal cannula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7AA821-A9A5-4A61-B351-5CF75F730F70}"/>
              </a:ext>
            </a:extLst>
          </p:cNvPr>
          <p:cNvSpPr txBox="1"/>
          <p:nvPr/>
        </p:nvSpPr>
        <p:spPr>
          <a:xfrm>
            <a:off x="9190182" y="1950133"/>
            <a:ext cx="189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Spontaneous respiration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B3693E-5A93-43F3-B5E3-4DAB12F154E2}"/>
              </a:ext>
            </a:extLst>
          </p:cNvPr>
          <p:cNvSpPr txBox="1"/>
          <p:nvPr/>
        </p:nvSpPr>
        <p:spPr>
          <a:xfrm>
            <a:off x="1847272" y="5267160"/>
            <a:ext cx="89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ECMO</a:t>
            </a:r>
          </a:p>
        </p:txBody>
      </p:sp>
    </p:spTree>
    <p:extLst>
      <p:ext uri="{BB962C8B-B14F-4D97-AF65-F5344CB8AC3E}">
        <p14:creationId xmlns:p14="http://schemas.microsoft.com/office/powerpoint/2010/main" val="128979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28CF-EA40-453D-A41D-D241A43A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High Flow?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71894-4772-4B91-94D2-846F727C6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4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F553AC-1455-49C8-B5E6-E1D6D1D8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high flow delivery?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BB520BE-462F-495F-BF40-66221D059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affects the volume of oxygen inhaled?</a:t>
            </a:r>
          </a:p>
          <a:p>
            <a:pPr lvl="1"/>
            <a:r>
              <a:rPr lang="en-US" dirty="0"/>
              <a:t>Gas flow</a:t>
            </a:r>
          </a:p>
          <a:p>
            <a:pPr lvl="1"/>
            <a:r>
              <a:rPr lang="en-US" dirty="0"/>
              <a:t>Concentration of oxygen from flow meter</a:t>
            </a:r>
          </a:p>
          <a:p>
            <a:pPr lvl="1"/>
            <a:r>
              <a:rPr lang="en-US" dirty="0"/>
              <a:t>Inspired volume</a:t>
            </a:r>
          </a:p>
          <a:p>
            <a:pPr lvl="1"/>
            <a:r>
              <a:rPr lang="en-US" dirty="0"/>
              <a:t>RR and VT</a:t>
            </a:r>
          </a:p>
          <a:p>
            <a:pPr lvl="1"/>
            <a:r>
              <a:rPr lang="en-US" dirty="0"/>
              <a:t>Respiratory pattern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2A8BEA-5F5D-41A2-93E8-6407EC5CA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67" y="4688709"/>
            <a:ext cx="2648175" cy="1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368</Words>
  <Application>Microsoft Office PowerPoint</Application>
  <PresentationFormat>Widescreen</PresentationFormat>
  <Paragraphs>99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High flow cannula oxygen delivery and the hypoxemic patient</vt:lpstr>
      <vt:lpstr>Objectives</vt:lpstr>
      <vt:lpstr>Why do we need oxygen?</vt:lpstr>
      <vt:lpstr>PowerPoint Presentation</vt:lpstr>
      <vt:lpstr>Causes of hypoxemia</vt:lpstr>
      <vt:lpstr>Special Patient Populations</vt:lpstr>
      <vt:lpstr>Modes of Oxygen Delivery</vt:lpstr>
      <vt:lpstr>Why High Flow?</vt:lpstr>
      <vt:lpstr>What is high flow delivery?</vt:lpstr>
      <vt:lpstr>What is HFC delivery?</vt:lpstr>
      <vt:lpstr>PowerPoint Presentation</vt:lpstr>
      <vt:lpstr>PowerPoint Presentation</vt:lpstr>
      <vt:lpstr>What is HFC delivery?</vt:lpstr>
      <vt:lpstr>PowerPoint Presentation</vt:lpstr>
      <vt:lpstr>Specific Diseases </vt:lpstr>
      <vt:lpstr>COPD</vt:lpstr>
      <vt:lpstr>Burden of COPD exacerbation</vt:lpstr>
      <vt:lpstr>PowerPoint Presentation</vt:lpstr>
      <vt:lpstr>Outpatient HFC?</vt:lpstr>
      <vt:lpstr>PowerPoint Presentation</vt:lpstr>
      <vt:lpstr>PowerPoint Presentation</vt:lpstr>
      <vt:lpstr>PowerPoint Presentation</vt:lpstr>
      <vt:lpstr>Why?</vt:lpstr>
      <vt:lpstr>OSA</vt:lpstr>
      <vt:lpstr>Positive pressure therapy remains standard of care</vt:lpstr>
      <vt:lpstr>Compliance remains an issue…..</vt:lpstr>
      <vt:lpstr>Could HFC delivery be an alternative to CPAP?</vt:lpstr>
      <vt:lpstr>TNI: HFC delivery</vt:lpstr>
      <vt:lpstr>Children?</vt:lpstr>
      <vt:lpstr>HFC delivery in children</vt:lpstr>
      <vt:lpstr>High risk extubation</vt:lpstr>
      <vt:lpstr>Who is high risk?</vt:lpstr>
      <vt:lpstr>PowerPoint Presentation</vt:lpstr>
      <vt:lpstr>Is HFC superior to conventional oxygen therapy?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flow cannula oxygen delivery and the hypoxemic patient</dc:title>
  <dc:creator>Eustace Fernandes</dc:creator>
  <cp:lastModifiedBy>Eustace Fernandes</cp:lastModifiedBy>
  <cp:revision>19</cp:revision>
  <dcterms:created xsi:type="dcterms:W3CDTF">2018-11-09T19:35:37Z</dcterms:created>
  <dcterms:modified xsi:type="dcterms:W3CDTF">2018-11-16T01:49:02Z</dcterms:modified>
</cp:coreProperties>
</file>