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79" r:id="rId4"/>
    <p:sldId id="278" r:id="rId5"/>
    <p:sldId id="273" r:id="rId6"/>
    <p:sldId id="348" r:id="rId7"/>
    <p:sldId id="349" r:id="rId8"/>
    <p:sldId id="277" r:id="rId9"/>
    <p:sldId id="272" r:id="rId10"/>
    <p:sldId id="294" r:id="rId11"/>
    <p:sldId id="297" r:id="rId12"/>
    <p:sldId id="287" r:id="rId13"/>
    <p:sldId id="270" r:id="rId14"/>
    <p:sldId id="302" r:id="rId15"/>
    <p:sldId id="304" r:id="rId16"/>
    <p:sldId id="276" r:id="rId17"/>
    <p:sldId id="268" r:id="rId18"/>
    <p:sldId id="306" r:id="rId19"/>
    <p:sldId id="286" r:id="rId20"/>
    <p:sldId id="266" r:id="rId21"/>
    <p:sldId id="308" r:id="rId22"/>
    <p:sldId id="280" r:id="rId23"/>
    <p:sldId id="275" r:id="rId24"/>
    <p:sldId id="288" r:id="rId25"/>
    <p:sldId id="274" r:id="rId26"/>
    <p:sldId id="300" r:id="rId27"/>
    <p:sldId id="330" r:id="rId28"/>
    <p:sldId id="346" r:id="rId29"/>
    <p:sldId id="285" r:id="rId30"/>
    <p:sldId id="310" r:id="rId31"/>
    <p:sldId id="318" r:id="rId32"/>
    <p:sldId id="317" r:id="rId33"/>
    <p:sldId id="282" r:id="rId34"/>
    <p:sldId id="292" r:id="rId35"/>
    <p:sldId id="312" r:id="rId36"/>
    <p:sldId id="314" r:id="rId37"/>
    <p:sldId id="322" r:id="rId38"/>
    <p:sldId id="321" r:id="rId39"/>
    <p:sldId id="324" r:id="rId40"/>
    <p:sldId id="323" r:id="rId41"/>
    <p:sldId id="328" r:id="rId42"/>
    <p:sldId id="327" r:id="rId43"/>
    <p:sldId id="332" r:id="rId44"/>
    <p:sldId id="331" r:id="rId45"/>
    <p:sldId id="336" r:id="rId46"/>
    <p:sldId id="335" r:id="rId47"/>
    <p:sldId id="341" r:id="rId48"/>
    <p:sldId id="340" r:id="rId49"/>
    <p:sldId id="345" r:id="rId50"/>
    <p:sldId id="344" r:id="rId51"/>
    <p:sldId id="284" r:id="rId52"/>
    <p:sldId id="347" r:id="rId53"/>
    <p:sldId id="283" r:id="rId54"/>
    <p:sldId id="261" r:id="rId55"/>
    <p:sldId id="350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6"/>
    <p:restoredTop sz="93597"/>
  </p:normalViewPr>
  <p:slideViewPr>
    <p:cSldViewPr>
      <p:cViewPr varScale="1">
        <p:scale>
          <a:sx n="84" d="100"/>
          <a:sy n="84" d="100"/>
        </p:scale>
        <p:origin x="22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50F8D-585C-3E4D-864F-45C0FF7FF0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3313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51486-3298-0C4B-9E8A-EF98A67AE0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78357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EA652F-D02C-A54C-B27A-AD732A705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06326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127B3-F10E-9A42-B4DB-3DC9B15237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36631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536A3-313E-544F-9460-93CAF189BA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29604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D1970-A02E-004D-9984-0C421E954B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53046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04C7C-7C91-F946-AA4F-BB97FD7E79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91680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8C129-AD54-5442-A4F1-B7DFC1B648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45974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608E9-9D7A-9641-8277-4DEAB1BC78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92931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F15FEC-5537-4D4E-9E15-6727024E4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05532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7CC64-C531-AC46-ADC6-885362B5F3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12798"/>
      </p:ext>
    </p:extLst>
  </p:cSld>
  <p:clrMapOvr>
    <a:masterClrMapping/>
  </p:clrMapOvr>
  <p:transition spd="slow">
    <p:newsflash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DF7CF0-D68D-4942-9B6D-8AF373DB5C9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newsflash/>
    <p:sndAc>
      <p:stSnd>
        <p:snd r:embed="rId13" name="arrow.wav"/>
      </p:stSnd>
    </p:sndAc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53" name="Picture 5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47900" y="457200"/>
            <a:ext cx="6324600" cy="3111500"/>
          </a:xfrm>
          <a:prstGeom prst="rect">
            <a:avLst/>
          </a:prstGeom>
          <a:solidFill>
            <a:srgbClr val="FF99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600" b="1" dirty="0"/>
              <a:t>Myers Brigg Type Indicator (MBTI)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661160" y="4290020"/>
            <a:ext cx="74676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Debby Baydoun</a:t>
            </a:r>
            <a:r>
              <a:rPr lang="en-US" sz="2000" b="1" dirty="0"/>
              <a:t>, </a:t>
            </a:r>
            <a:r>
              <a:rPr lang="en-US" sz="2000" b="1" dirty="0" err="1"/>
              <a:t>MSEd</a:t>
            </a:r>
            <a:r>
              <a:rPr lang="en-US" sz="2000" b="1" dirty="0"/>
              <a:t>, FASET, </a:t>
            </a:r>
          </a:p>
          <a:p>
            <a:pPr algn="ctr">
              <a:spcBef>
                <a:spcPct val="50000"/>
              </a:spcBef>
            </a:pPr>
            <a:r>
              <a:rPr lang="en-US" sz="2000" b="1" dirty="0"/>
              <a:t>REEG/EPT, RPSGT, RNCST, RST, CNCT</a:t>
            </a:r>
          </a:p>
          <a:p>
            <a:pPr algn="ctr">
              <a:spcBef>
                <a:spcPct val="50000"/>
              </a:spcBef>
            </a:pPr>
            <a:r>
              <a:rPr lang="en-US" sz="2000" b="1" dirty="0"/>
              <a:t>Assistant Professor of </a:t>
            </a:r>
            <a:r>
              <a:rPr lang="en-US" sz="2000" b="1" dirty="0" err="1"/>
              <a:t>Neurodiagnostic</a:t>
            </a:r>
            <a:r>
              <a:rPr lang="en-US" sz="2000" b="1" dirty="0"/>
              <a:t> Technology</a:t>
            </a:r>
          </a:p>
          <a:p>
            <a:pPr algn="ctr">
              <a:spcBef>
                <a:spcPct val="50000"/>
              </a:spcBef>
            </a:pPr>
            <a:r>
              <a:rPr lang="en-US" sz="2000" b="1" dirty="0" err="1"/>
              <a:t>Labouré</a:t>
            </a:r>
            <a:r>
              <a:rPr lang="en-US" sz="2000" b="1" dirty="0"/>
              <a:t> College</a:t>
            </a:r>
          </a:p>
        </p:txBody>
      </p:sp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r>
              <a:rPr lang="en-US" b="1"/>
              <a:t>As a teacher, you need to understand their different learning needs:</a:t>
            </a:r>
          </a:p>
          <a:p>
            <a:pPr algn="l"/>
            <a:endParaRPr lang="en-US" sz="1600" b="1"/>
          </a:p>
          <a:p>
            <a:pPr lvl="2" algn="l"/>
            <a:r>
              <a:rPr lang="en-US" sz="3200" b="1" u="sng"/>
              <a:t>Extroverts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Speeches 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Play games.</a:t>
            </a:r>
          </a:p>
          <a:p>
            <a:pPr lvl="1" algn="l"/>
            <a:endParaRPr lang="en-US" sz="3200" b="1"/>
          </a:p>
          <a:p>
            <a:pPr lvl="2" algn="l"/>
            <a:r>
              <a:rPr lang="en-US" sz="3200" b="1" u="sng"/>
              <a:t>Introverts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Term papers 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Study guides</a:t>
            </a:r>
            <a:r>
              <a:rPr lang="en-US" b="1"/>
              <a:t> 	</a:t>
            </a:r>
          </a:p>
          <a:p>
            <a:pPr algn="l"/>
            <a:endParaRPr lang="en-US" b="1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198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sz="1400" b="1" dirty="0"/>
          </a:p>
          <a:p>
            <a:pPr algn="l"/>
            <a:r>
              <a:rPr lang="en-US" b="1" dirty="0"/>
              <a:t>As a lab supervisor, you need to understand:</a:t>
            </a:r>
          </a:p>
          <a:p>
            <a:pPr algn="l"/>
            <a:endParaRPr lang="en-US" sz="1600" b="1" dirty="0"/>
          </a:p>
          <a:p>
            <a:pPr algn="l"/>
            <a:r>
              <a:rPr lang="en-US" b="1" dirty="0"/>
              <a:t> </a:t>
            </a:r>
            <a:r>
              <a:rPr lang="en-US" b="1" u="sng" dirty="0"/>
              <a:t>Extroverts </a:t>
            </a:r>
          </a:p>
          <a:p>
            <a:pPr algn="l">
              <a:buFont typeface="Wingdings" charset="0"/>
              <a:buChar char="q"/>
            </a:pPr>
            <a:r>
              <a:rPr lang="en-US" b="1" dirty="0"/>
              <a:t> Get bored working on long project</a:t>
            </a:r>
          </a:p>
          <a:p>
            <a:pPr algn="l">
              <a:buFont typeface="Wingdings" charset="0"/>
              <a:buChar char="q"/>
            </a:pPr>
            <a:r>
              <a:rPr lang="en-US" b="1" dirty="0"/>
              <a:t> Prefer working on things with  </a:t>
            </a:r>
          </a:p>
          <a:p>
            <a:pPr algn="l">
              <a:buFont typeface="Wingdings" charset="0"/>
              <a:buNone/>
            </a:pPr>
            <a:r>
              <a:rPr lang="en-US" b="1" dirty="0"/>
              <a:t>    other people. </a:t>
            </a:r>
          </a:p>
          <a:p>
            <a:pPr algn="l"/>
            <a:endParaRPr lang="en-US" sz="1600" b="1" dirty="0"/>
          </a:p>
          <a:p>
            <a:pPr algn="l"/>
            <a:r>
              <a:rPr lang="en-US" b="1" u="sng" dirty="0"/>
              <a:t>Introverts</a:t>
            </a:r>
            <a:r>
              <a:rPr lang="en-US" b="1" dirty="0"/>
              <a:t> </a:t>
            </a:r>
          </a:p>
          <a:p>
            <a:pPr algn="l">
              <a:buFont typeface="Wingdings" charset="0"/>
              <a:buChar char="q"/>
            </a:pPr>
            <a:r>
              <a:rPr lang="en-US" b="1" dirty="0"/>
              <a:t> Can work on same project for a </a:t>
            </a:r>
          </a:p>
          <a:p>
            <a:pPr algn="l">
              <a:buFont typeface="Wingdings" charset="0"/>
              <a:buNone/>
            </a:pPr>
            <a:r>
              <a:rPr lang="en-US" b="1" dirty="0"/>
              <a:t>     long time &amp; not get bored</a:t>
            </a:r>
          </a:p>
          <a:p>
            <a:pPr algn="l">
              <a:buFont typeface="Wingdings" charset="0"/>
              <a:buChar char="q"/>
            </a:pPr>
            <a:r>
              <a:rPr lang="en-US" b="1" dirty="0"/>
              <a:t> They like to work alone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506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lvl="1" algn="l">
              <a:buFont typeface="Wingdings" charset="0"/>
              <a:buChar char="q"/>
            </a:pPr>
            <a:endParaRPr lang="en-US" b="1"/>
          </a:p>
          <a:p>
            <a:pPr lvl="1" algn="l">
              <a:buFont typeface="Wingdings" charset="0"/>
              <a:buChar char="q"/>
            </a:pPr>
            <a:endParaRPr lang="en-US" b="1"/>
          </a:p>
          <a:p>
            <a:pPr lvl="1" algn="l">
              <a:buFont typeface="Wingdings" charset="0"/>
              <a:buChar char="q"/>
            </a:pPr>
            <a:r>
              <a:rPr lang="en-US" sz="3600" b="1"/>
              <a:t> 2</a:t>
            </a:r>
            <a:r>
              <a:rPr lang="en-US" sz="3600" b="1" baseline="30000"/>
              <a:t>nd</a:t>
            </a:r>
            <a:r>
              <a:rPr lang="en-US" sz="3600" b="1"/>
              <a:t> scale is how a person </a:t>
            </a:r>
          </a:p>
          <a:p>
            <a:pPr lvl="1" algn="l">
              <a:buFont typeface="Wingdings" charset="0"/>
              <a:buNone/>
            </a:pPr>
            <a:r>
              <a:rPr lang="en-US" sz="3600" b="1"/>
              <a:t>    prefers to take in </a:t>
            </a:r>
          </a:p>
          <a:p>
            <a:pPr lvl="1" algn="l">
              <a:buFont typeface="Wingdings" charset="0"/>
              <a:buNone/>
            </a:pPr>
            <a:r>
              <a:rPr lang="en-US" sz="3600" b="1"/>
              <a:t>    information (the perception </a:t>
            </a:r>
          </a:p>
          <a:p>
            <a:pPr lvl="1" algn="l">
              <a:buFont typeface="Wingdings" charset="0"/>
              <a:buNone/>
            </a:pPr>
            <a:r>
              <a:rPr lang="en-US" sz="3600" b="1"/>
              <a:t>    process)</a:t>
            </a:r>
          </a:p>
          <a:p>
            <a:pPr lvl="1" algn="l">
              <a:buFont typeface="Wingdings" charset="0"/>
              <a:buNone/>
            </a:pPr>
            <a:endParaRPr lang="en-US" sz="4000" b="1" i="1"/>
          </a:p>
          <a:p>
            <a:pPr lvl="1" algn="l">
              <a:buFont typeface="Wingdings" charset="0"/>
              <a:buNone/>
            </a:pPr>
            <a:r>
              <a:rPr lang="en-US" sz="4000" b="1" i="1"/>
              <a:t>        S for Sensing or </a:t>
            </a:r>
          </a:p>
          <a:p>
            <a:pPr lvl="1" algn="l">
              <a:buFont typeface="Wingdings" charset="0"/>
              <a:buNone/>
            </a:pPr>
            <a:r>
              <a:rPr lang="en-US" sz="4000" b="1" i="1"/>
              <a:t>         N for Intuitive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2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sz="3600" b="1"/>
              <a:t>Do they take in info using….</a:t>
            </a:r>
          </a:p>
          <a:p>
            <a:pPr algn="l">
              <a:lnSpc>
                <a:spcPct val="90000"/>
              </a:lnSpc>
            </a:pPr>
            <a:endParaRPr lang="en-US" sz="1800" b="1"/>
          </a:p>
          <a:p>
            <a:pPr algn="l">
              <a:lnSpc>
                <a:spcPct val="90000"/>
              </a:lnSpc>
            </a:pPr>
            <a:r>
              <a:rPr lang="en-US" sz="3600" b="1"/>
              <a:t>	</a:t>
            </a:r>
            <a:r>
              <a:rPr lang="en-US" sz="3600" b="1" u="sng"/>
              <a:t>Sensor</a:t>
            </a:r>
            <a:r>
              <a:rPr lang="en-US" sz="3600" b="1"/>
              <a:t>			</a:t>
            </a:r>
            <a:r>
              <a:rPr lang="en-US" sz="3600" b="1" u="sng"/>
              <a:t>Intuition </a:t>
            </a:r>
            <a:endParaRPr lang="en-US" sz="3600" b="1"/>
          </a:p>
          <a:p>
            <a:pPr algn="l">
              <a:lnSpc>
                <a:spcPct val="90000"/>
              </a:lnSpc>
            </a:pPr>
            <a:endParaRPr lang="en-US" sz="1600" b="1"/>
          </a:p>
          <a:p>
            <a:pPr algn="l">
              <a:lnSpc>
                <a:spcPct val="90000"/>
              </a:lnSpc>
            </a:pPr>
            <a:r>
              <a:rPr lang="en-US" sz="3600" b="1"/>
              <a:t>	Details			Patterns</a:t>
            </a:r>
          </a:p>
          <a:p>
            <a:pPr algn="l">
              <a:lnSpc>
                <a:spcPct val="90000"/>
              </a:lnSpc>
            </a:pPr>
            <a:r>
              <a:rPr lang="en-US" sz="3600" b="1"/>
              <a:t>	Present			Future</a:t>
            </a:r>
          </a:p>
          <a:p>
            <a:pPr algn="l">
              <a:lnSpc>
                <a:spcPct val="90000"/>
              </a:lnSpc>
            </a:pPr>
            <a:r>
              <a:rPr lang="en-US" sz="3600" b="1"/>
              <a:t>	Practical		Imaginative</a:t>
            </a:r>
          </a:p>
          <a:p>
            <a:pPr algn="l">
              <a:lnSpc>
                <a:spcPct val="90000"/>
              </a:lnSpc>
            </a:pPr>
            <a:r>
              <a:rPr lang="en-US" sz="3600" b="1"/>
              <a:t>	Facts			Innovations</a:t>
            </a:r>
          </a:p>
          <a:p>
            <a:pPr algn="l">
              <a:lnSpc>
                <a:spcPct val="90000"/>
              </a:lnSpc>
            </a:pPr>
            <a:r>
              <a:rPr lang="en-US" sz="3600" b="1"/>
              <a:t>	Sequential		Random</a:t>
            </a:r>
          </a:p>
          <a:p>
            <a:pPr algn="l">
              <a:lnSpc>
                <a:spcPct val="90000"/>
              </a:lnSpc>
            </a:pPr>
            <a:r>
              <a:rPr lang="en-US" sz="3600" b="1"/>
              <a:t>	Directions		Hunches</a:t>
            </a:r>
          </a:p>
          <a:p>
            <a:pPr algn="l">
              <a:lnSpc>
                <a:spcPct val="90000"/>
              </a:lnSpc>
            </a:pPr>
            <a:r>
              <a:rPr lang="en-US" sz="3600" b="1"/>
              <a:t>	Repetition		Variety</a:t>
            </a:r>
          </a:p>
          <a:p>
            <a:pPr algn="l">
              <a:lnSpc>
                <a:spcPct val="90000"/>
              </a:lnSpc>
            </a:pPr>
            <a:r>
              <a:rPr lang="en-US" sz="3600" b="1"/>
              <a:t>	Literal			Figurative</a:t>
            </a:r>
            <a:endParaRPr lang="en-US" sz="3600" b="1" u="sng"/>
          </a:p>
          <a:p>
            <a:pPr>
              <a:lnSpc>
                <a:spcPct val="90000"/>
              </a:lnSpc>
            </a:pPr>
            <a:endParaRPr lang="en-US" sz="1600" b="1" u="sng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41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sz="1400" b="1"/>
          </a:p>
          <a:p>
            <a:pPr lvl="2" algn="l"/>
            <a:r>
              <a:rPr lang="en-US" sz="3200" b="1"/>
              <a:t>As a teacher you need to:</a:t>
            </a:r>
          </a:p>
          <a:p>
            <a:pPr lvl="2" algn="l"/>
            <a:endParaRPr lang="en-US" sz="1400" b="1"/>
          </a:p>
          <a:p>
            <a:pPr lvl="2" algn="l"/>
            <a:r>
              <a:rPr lang="en-US" sz="3200" b="1"/>
              <a:t>    </a:t>
            </a:r>
            <a:r>
              <a:rPr lang="en-US" sz="3200" b="1" u="sng"/>
              <a:t>Sensor</a:t>
            </a:r>
            <a:r>
              <a:rPr lang="en-US" sz="3200" b="1"/>
              <a:t>			    </a:t>
            </a:r>
            <a:endParaRPr lang="en-US" sz="3200" b="1" u="sng"/>
          </a:p>
          <a:p>
            <a:pPr lvl="2" algn="l">
              <a:buFont typeface="Wingdings" charset="0"/>
              <a:buChar char="q"/>
            </a:pPr>
            <a:r>
              <a:rPr lang="en-US" sz="3200" b="1"/>
              <a:t>  Class exercises	    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 Structure		    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 Demos	</a:t>
            </a:r>
          </a:p>
          <a:p>
            <a:pPr lvl="2" algn="l"/>
            <a:r>
              <a:rPr lang="en-US" sz="3200" b="1"/>
              <a:t>	</a:t>
            </a:r>
            <a:r>
              <a:rPr lang="en-US" sz="1400" b="1"/>
              <a:t>	</a:t>
            </a:r>
            <a:r>
              <a:rPr lang="en-US" sz="3200" b="1"/>
              <a:t>    </a:t>
            </a:r>
          </a:p>
          <a:p>
            <a:pPr lvl="2" algn="l"/>
            <a:r>
              <a:rPr lang="en-US" sz="3200" b="1"/>
              <a:t>    </a:t>
            </a:r>
            <a:r>
              <a:rPr lang="en-US" sz="3200" b="1" u="sng"/>
              <a:t>Intuitive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 Surprises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 Field trips</a:t>
            </a:r>
          </a:p>
          <a:p>
            <a:pPr lvl="2" algn="l">
              <a:buFont typeface="Wingdings" charset="0"/>
              <a:buChar char="q"/>
            </a:pPr>
            <a:r>
              <a:rPr lang="en-US" sz="3200" b="1"/>
              <a:t>  Shake it up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018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lnSpc>
                <a:spcPct val="90000"/>
              </a:lnSpc>
            </a:pPr>
            <a:endParaRPr lang="en-US" sz="1400" b="1" dirty="0"/>
          </a:p>
          <a:p>
            <a:pPr algn="l">
              <a:lnSpc>
                <a:spcPct val="90000"/>
              </a:lnSpc>
            </a:pPr>
            <a:r>
              <a:rPr lang="en-US" b="1" dirty="0"/>
              <a:t>As a lab supervisor assign:</a:t>
            </a:r>
          </a:p>
          <a:p>
            <a:pPr algn="l">
              <a:lnSpc>
                <a:spcPct val="90000"/>
              </a:lnSpc>
            </a:pPr>
            <a:endParaRPr lang="en-US" sz="1400" b="1" dirty="0"/>
          </a:p>
          <a:p>
            <a:pPr algn="l">
              <a:lnSpc>
                <a:spcPct val="90000"/>
              </a:lnSpc>
            </a:pPr>
            <a:r>
              <a:rPr lang="en-US" b="1" u="sng" dirty="0"/>
              <a:t>Sensor</a:t>
            </a:r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 dirty="0"/>
              <a:t> Detail oriented projects such as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coming up with a more organized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filing system.  </a:t>
            </a:r>
          </a:p>
          <a:p>
            <a:pPr algn="l">
              <a:lnSpc>
                <a:spcPct val="90000"/>
              </a:lnSpc>
            </a:pPr>
            <a:endParaRPr lang="en-US" sz="1400" b="1" dirty="0"/>
          </a:p>
          <a:p>
            <a:pPr algn="l">
              <a:lnSpc>
                <a:spcPct val="90000"/>
              </a:lnSpc>
            </a:pPr>
            <a:r>
              <a:rPr lang="en-US" b="1" u="sng" dirty="0"/>
              <a:t>Intuitive</a:t>
            </a:r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 dirty="0"/>
              <a:t> You need to assign imaginative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 projects such as what will the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 needs of our lab be in 10 years &amp;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 what do we need to do now to get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 us there.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lvl="1">
              <a:buFont typeface="Wingdings" charset="0"/>
              <a:buNone/>
            </a:pPr>
            <a:endParaRPr lang="en-US" sz="1400" b="1" u="sng"/>
          </a:p>
          <a:p>
            <a:pPr lvl="1">
              <a:buFont typeface="Wingdings" charset="0"/>
              <a:buNone/>
            </a:pPr>
            <a:endParaRPr lang="en-US" sz="4000" b="1" u="sng"/>
          </a:p>
          <a:p>
            <a:pPr lvl="1" algn="l">
              <a:buFont typeface="Wingdings" charset="0"/>
              <a:buChar char="q"/>
            </a:pPr>
            <a:endParaRPr lang="en-US" b="1"/>
          </a:p>
          <a:p>
            <a:pPr lvl="1" algn="l">
              <a:buFont typeface="Wingdings" charset="0"/>
              <a:buChar char="q"/>
            </a:pPr>
            <a:r>
              <a:rPr lang="en-US" sz="3200" b="1"/>
              <a:t> 3</a:t>
            </a:r>
            <a:r>
              <a:rPr lang="en-US" sz="3200" b="1" baseline="30000"/>
              <a:t>rd</a:t>
            </a:r>
            <a:r>
              <a:rPr lang="en-US" sz="3200" b="1"/>
              <a:t> scale describes how </a:t>
            </a:r>
          </a:p>
          <a:p>
            <a:pPr lvl="1" algn="l">
              <a:buFont typeface="Wingdings" charset="0"/>
              <a:buNone/>
            </a:pPr>
            <a:r>
              <a:rPr lang="en-US" sz="3200" b="1"/>
              <a:t>     someone makes judgments</a:t>
            </a:r>
          </a:p>
          <a:p>
            <a:pPr lvl="1" algn="l">
              <a:buFont typeface="Wingdings" charset="0"/>
              <a:buNone/>
            </a:pPr>
            <a:endParaRPr lang="en-US" sz="4000" b="1" i="1"/>
          </a:p>
          <a:p>
            <a:pPr lvl="1" algn="l">
              <a:buFont typeface="Wingdings" charset="0"/>
              <a:buNone/>
            </a:pPr>
            <a:r>
              <a:rPr lang="en-US" sz="4000" b="1" i="1"/>
              <a:t>      T for Thinking or </a:t>
            </a:r>
          </a:p>
          <a:p>
            <a:pPr lvl="1" algn="l">
              <a:buFont typeface="Wingdings" charset="0"/>
              <a:buNone/>
            </a:pPr>
            <a:r>
              <a:rPr lang="en-US" sz="4000" b="1" i="1"/>
              <a:t>         F for Feeling</a:t>
            </a:r>
          </a:p>
          <a:p>
            <a:pPr lvl="1" algn="l">
              <a:buFont typeface="Wingdings" charset="0"/>
              <a:buNone/>
            </a:pPr>
            <a:endParaRPr lang="en-US" sz="1400" b="1"/>
          </a:p>
          <a:p>
            <a:pPr lvl="1" algn="l">
              <a:buFont typeface="Wingdings" charset="0"/>
              <a:buNone/>
            </a:pPr>
            <a:endParaRPr lang="en-US" sz="1400" b="1"/>
          </a:p>
          <a:p>
            <a:pPr lvl="1" algn="l">
              <a:buFont typeface="Wingdings" charset="0"/>
              <a:buNone/>
            </a:pPr>
            <a:endParaRPr lang="en-US" sz="3200" b="1" i="1"/>
          </a:p>
          <a:p>
            <a:pPr algn="l"/>
            <a:endParaRPr lang="en-US" sz="3600" b="1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55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sz="1400" b="1"/>
          </a:p>
          <a:p>
            <a:pPr algn="l"/>
            <a:r>
              <a:rPr lang="en-US" sz="3600" b="1"/>
              <a:t>How do they make decisions:</a:t>
            </a:r>
          </a:p>
          <a:p>
            <a:pPr algn="l"/>
            <a:endParaRPr lang="en-US" sz="1400" b="1"/>
          </a:p>
          <a:p>
            <a:pPr algn="l"/>
            <a:r>
              <a:rPr lang="en-US" sz="3600" b="1"/>
              <a:t>	</a:t>
            </a:r>
            <a:r>
              <a:rPr lang="en-US" sz="3600" b="1" u="sng"/>
              <a:t>Thinker</a:t>
            </a:r>
            <a:r>
              <a:rPr lang="en-US" sz="3600" b="1"/>
              <a:t>			</a:t>
            </a:r>
            <a:r>
              <a:rPr lang="en-US" sz="3600" b="1" u="sng"/>
              <a:t>Feeling</a:t>
            </a:r>
          </a:p>
          <a:p>
            <a:pPr algn="l"/>
            <a:endParaRPr lang="en-US" sz="1400" b="1" u="sng"/>
          </a:p>
          <a:p>
            <a:pPr algn="l"/>
            <a:r>
              <a:rPr lang="en-US" sz="3600" b="1"/>
              <a:t>	Head			Heart</a:t>
            </a:r>
          </a:p>
          <a:p>
            <a:pPr algn="l"/>
            <a:r>
              <a:rPr lang="en-US" sz="3600" b="1"/>
              <a:t>	Objective		Subjective</a:t>
            </a:r>
          </a:p>
          <a:p>
            <a:pPr algn="l"/>
            <a:r>
              <a:rPr lang="en-US" sz="3600" b="1"/>
              <a:t>	Justice			Harmony</a:t>
            </a:r>
          </a:p>
          <a:p>
            <a:pPr algn="l"/>
            <a:r>
              <a:rPr lang="en-US" sz="3600" b="1"/>
              <a:t>	Cool			Caring</a:t>
            </a:r>
          </a:p>
          <a:p>
            <a:pPr algn="l"/>
            <a:r>
              <a:rPr lang="en-US" sz="3600" b="1"/>
              <a:t>	Impersonal		Personal</a:t>
            </a:r>
          </a:p>
          <a:p>
            <a:pPr algn="l"/>
            <a:r>
              <a:rPr lang="en-US" sz="3600" b="1"/>
              <a:t>	Critique			Appreciate</a:t>
            </a:r>
          </a:p>
          <a:p>
            <a:pPr algn="l"/>
            <a:r>
              <a:rPr lang="en-US" sz="3600" b="1"/>
              <a:t>	Analyze			Empathize</a:t>
            </a:r>
            <a:endParaRPr lang="en-US" sz="3600" b="1" u="sng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sz="1400" b="1" dirty="0"/>
          </a:p>
          <a:p>
            <a:pPr algn="l"/>
            <a:r>
              <a:rPr lang="en-US" b="1" dirty="0"/>
              <a:t>As a lab supervisor send:</a:t>
            </a:r>
          </a:p>
          <a:p>
            <a:pPr algn="l"/>
            <a:endParaRPr lang="en-US" b="1" dirty="0"/>
          </a:p>
          <a:p>
            <a:pPr lvl="1" algn="l"/>
            <a:r>
              <a:rPr lang="en-US" sz="3200" b="1" u="sng" dirty="0"/>
              <a:t>Thinker</a:t>
            </a:r>
          </a:p>
          <a:p>
            <a:pPr lvl="1" algn="l">
              <a:buFont typeface="Wingdings" charset="0"/>
              <a:buChar char="q"/>
            </a:pPr>
            <a:r>
              <a:rPr lang="en-US" sz="3200" b="1" dirty="0"/>
              <a:t> Reprimand someone </a:t>
            </a:r>
          </a:p>
          <a:p>
            <a:pPr lvl="1" algn="l">
              <a:buFont typeface="Wingdings" charset="0"/>
              <a:buChar char="q"/>
            </a:pPr>
            <a:r>
              <a:rPr lang="en-US" sz="3200" b="1" dirty="0"/>
              <a:t> Analyze something </a:t>
            </a:r>
          </a:p>
          <a:p>
            <a:pPr lvl="1" algn="l">
              <a:buFont typeface="Wingdings" charset="0"/>
              <a:buNone/>
            </a:pPr>
            <a:r>
              <a:rPr lang="en-US" sz="3200" b="1" dirty="0"/>
              <a:t>    </a:t>
            </a:r>
          </a:p>
          <a:p>
            <a:pPr lvl="1" algn="l">
              <a:buFont typeface="Wingdings" charset="0"/>
              <a:buNone/>
            </a:pPr>
            <a:r>
              <a:rPr lang="en-US" sz="3200" b="1" u="sng" dirty="0"/>
              <a:t>Feeler</a:t>
            </a:r>
          </a:p>
          <a:p>
            <a:pPr lvl="1" algn="l">
              <a:buFont typeface="Wingdings" charset="0"/>
              <a:buChar char="q"/>
            </a:pPr>
            <a:r>
              <a:rPr lang="en-US" sz="3200" b="1" dirty="0"/>
              <a:t> Council someone </a:t>
            </a:r>
          </a:p>
          <a:p>
            <a:pPr lvl="1" algn="l">
              <a:buFont typeface="Wingdings" charset="0"/>
              <a:buChar char="q"/>
            </a:pPr>
            <a:r>
              <a:rPr lang="en-US" sz="3200" b="1" dirty="0"/>
              <a:t> Hold the hand of the mother of a </a:t>
            </a:r>
          </a:p>
          <a:p>
            <a:pPr lvl="1" algn="l">
              <a:buFont typeface="Wingdings" charset="0"/>
              <a:buNone/>
            </a:pPr>
            <a:r>
              <a:rPr lang="en-US" sz="3200" b="1" dirty="0"/>
              <a:t>     sick child.</a:t>
            </a:r>
          </a:p>
          <a:p>
            <a:pPr lvl="1" algn="l"/>
            <a:endParaRPr lang="en-US" sz="3200" b="1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427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lvl="1" algn="l">
              <a:buFont typeface="Wingdings" charset="0"/>
              <a:buChar char="q"/>
            </a:pPr>
            <a:endParaRPr lang="en-US" b="1"/>
          </a:p>
          <a:p>
            <a:pPr lvl="1" algn="l">
              <a:buFont typeface="Wingdings" charset="0"/>
              <a:buChar char="q"/>
            </a:pPr>
            <a:endParaRPr lang="en-US" b="1"/>
          </a:p>
          <a:p>
            <a:pPr lvl="1" algn="l">
              <a:buFont typeface="Wingdings" charset="0"/>
              <a:buChar char="q"/>
            </a:pPr>
            <a:r>
              <a:rPr lang="en-US" sz="3200" b="1"/>
              <a:t> 4</a:t>
            </a:r>
            <a:r>
              <a:rPr lang="en-US" sz="3200" b="1" baseline="30000"/>
              <a:t>th</a:t>
            </a:r>
            <a:r>
              <a:rPr lang="en-US" sz="3200" b="1"/>
              <a:t> scale expresses the</a:t>
            </a:r>
          </a:p>
          <a:p>
            <a:pPr lvl="1" algn="l">
              <a:buFont typeface="Wingdings" charset="0"/>
              <a:buNone/>
            </a:pPr>
            <a:r>
              <a:rPr lang="en-US" sz="3200" b="1"/>
              <a:t>    lifestyle a person prefers and or </a:t>
            </a:r>
          </a:p>
          <a:p>
            <a:pPr lvl="1" algn="l">
              <a:buFont typeface="Wingdings" charset="0"/>
              <a:buNone/>
            </a:pPr>
            <a:r>
              <a:rPr lang="en-US" sz="3200" b="1"/>
              <a:t>    their perception or orientation </a:t>
            </a:r>
          </a:p>
          <a:p>
            <a:pPr lvl="1" algn="l">
              <a:buFont typeface="Wingdings" charset="0"/>
              <a:buNone/>
            </a:pPr>
            <a:r>
              <a:rPr lang="en-US" sz="3200" b="1"/>
              <a:t>    process</a:t>
            </a:r>
          </a:p>
          <a:p>
            <a:pPr lvl="1" algn="l">
              <a:buFont typeface="Wingdings" charset="0"/>
              <a:buNone/>
            </a:pPr>
            <a:endParaRPr lang="en-US" sz="4000" b="1" i="1"/>
          </a:p>
          <a:p>
            <a:pPr lvl="1" algn="l">
              <a:buFont typeface="Wingdings" charset="0"/>
              <a:buNone/>
            </a:pPr>
            <a:r>
              <a:rPr lang="en-US" sz="4000" b="1" i="1"/>
              <a:t>     J for Judgment or </a:t>
            </a:r>
          </a:p>
          <a:p>
            <a:pPr lvl="1" algn="l">
              <a:buFont typeface="Wingdings" charset="0"/>
              <a:buNone/>
            </a:pPr>
            <a:r>
              <a:rPr lang="en-US" sz="4000" b="1" i="1"/>
              <a:t>      P for Perception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379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buFont typeface="Wingdings" charset="0"/>
              <a:buChar char="q"/>
            </a:pPr>
            <a:endParaRPr lang="en-US" sz="800" b="1"/>
          </a:p>
          <a:p>
            <a:pPr algn="l">
              <a:buFont typeface="Wingdings" charset="0"/>
              <a:buChar char="q"/>
            </a:pPr>
            <a:r>
              <a:rPr lang="en-US" b="1"/>
              <a:t> </a:t>
            </a:r>
            <a:r>
              <a:rPr lang="en-US" sz="3600" b="1"/>
              <a:t>Based on 50 yrs of research by   </a:t>
            </a:r>
          </a:p>
          <a:p>
            <a:pPr algn="l">
              <a:buFont typeface="Wingdings" charset="0"/>
              <a:buNone/>
            </a:pPr>
            <a:r>
              <a:rPr lang="en-US" sz="3600" b="1"/>
              <a:t>    Carl G. Jung a Swedish   </a:t>
            </a:r>
          </a:p>
          <a:p>
            <a:pPr algn="l">
              <a:buFont typeface="Wingdings" charset="0"/>
              <a:buNone/>
            </a:pPr>
            <a:r>
              <a:rPr lang="en-US" sz="3600" b="1"/>
              <a:t>    psychologist who studied </a:t>
            </a:r>
          </a:p>
          <a:p>
            <a:pPr algn="l">
              <a:buFont typeface="Wingdings" charset="0"/>
              <a:buNone/>
            </a:pPr>
            <a:r>
              <a:rPr lang="en-US" sz="3600" b="1"/>
              <a:t>    under Freud</a:t>
            </a:r>
            <a:r>
              <a:rPr lang="en-US" sz="1600" b="1"/>
              <a:t>       </a:t>
            </a:r>
          </a:p>
          <a:p>
            <a:pPr algn="l">
              <a:buFont typeface="Wingdings" charset="0"/>
              <a:buNone/>
            </a:pPr>
            <a:r>
              <a:rPr lang="en-US" sz="1600" b="1"/>
              <a:t> </a:t>
            </a:r>
          </a:p>
          <a:p>
            <a:pPr algn="l">
              <a:buFont typeface="Wingdings" charset="0"/>
              <a:buChar char="q"/>
            </a:pPr>
            <a:r>
              <a:rPr lang="en-US" sz="3600" b="1"/>
              <a:t> Katharine Briggs- a self taught </a:t>
            </a:r>
          </a:p>
          <a:p>
            <a:pPr algn="l">
              <a:buFont typeface="Wingdings" charset="0"/>
              <a:buNone/>
            </a:pPr>
            <a:r>
              <a:rPr lang="en-US" sz="3600" b="1"/>
              <a:t>    psychological scholar (mom)</a:t>
            </a:r>
          </a:p>
          <a:p>
            <a:pPr algn="l">
              <a:buFont typeface="Wingdings" charset="0"/>
              <a:buNone/>
            </a:pPr>
            <a:endParaRPr lang="en-US" sz="1600" b="1"/>
          </a:p>
          <a:p>
            <a:pPr algn="l">
              <a:buFont typeface="Wingdings" charset="0"/>
              <a:buChar char="q"/>
            </a:pPr>
            <a:r>
              <a:rPr lang="en-US" sz="3600" b="1"/>
              <a:t> Isabel Briggs-Myers- worked </a:t>
            </a:r>
          </a:p>
          <a:p>
            <a:pPr algn="l">
              <a:buFont typeface="Wingdings" charset="0"/>
              <a:buNone/>
            </a:pPr>
            <a:r>
              <a:rPr lang="en-US" sz="3600" b="1"/>
              <a:t>    with her mom &amp; developed the </a:t>
            </a:r>
          </a:p>
          <a:p>
            <a:pPr algn="l">
              <a:buFont typeface="Wingdings" charset="0"/>
              <a:buNone/>
            </a:pPr>
            <a:r>
              <a:rPr lang="en-US" sz="3600" b="1"/>
              <a:t>    MBTI further (daughter)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4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sz="1600" b="1"/>
          </a:p>
          <a:p>
            <a:pPr algn="l"/>
            <a:r>
              <a:rPr lang="en-US" b="1"/>
              <a:t>Does the person live:</a:t>
            </a:r>
          </a:p>
          <a:p>
            <a:pPr algn="l"/>
            <a:endParaRPr lang="en-US" sz="1600" b="1"/>
          </a:p>
          <a:p>
            <a:pPr algn="l"/>
            <a:r>
              <a:rPr lang="en-US" b="1"/>
              <a:t>	</a:t>
            </a:r>
            <a:r>
              <a:rPr lang="en-US" b="1" u="sng"/>
              <a:t>Judgment</a:t>
            </a:r>
            <a:r>
              <a:rPr lang="en-US" b="1"/>
              <a:t>		</a:t>
            </a:r>
            <a:r>
              <a:rPr lang="en-US" b="1" u="sng"/>
              <a:t>Perception</a:t>
            </a:r>
          </a:p>
          <a:p>
            <a:pPr algn="l"/>
            <a:r>
              <a:rPr lang="en-US" b="1"/>
              <a:t>	Organized 		Flexible</a:t>
            </a:r>
          </a:p>
          <a:p>
            <a:pPr algn="l"/>
            <a:r>
              <a:rPr lang="en-US" b="1"/>
              <a:t>	Structure			Flow</a:t>
            </a:r>
          </a:p>
          <a:p>
            <a:pPr algn="l"/>
            <a:r>
              <a:rPr lang="en-US" b="1"/>
              <a:t>	Control			Experience</a:t>
            </a:r>
          </a:p>
          <a:p>
            <a:pPr algn="l"/>
            <a:r>
              <a:rPr lang="en-US" b="1"/>
              <a:t>	Deliberate		Spontaneous</a:t>
            </a:r>
          </a:p>
          <a:p>
            <a:pPr algn="l"/>
            <a:r>
              <a:rPr lang="en-US" b="1"/>
              <a:t>	Closure			Openness</a:t>
            </a:r>
          </a:p>
          <a:p>
            <a:pPr algn="l"/>
            <a:r>
              <a:rPr lang="en-US" b="1"/>
              <a:t>	Plan				Wait</a:t>
            </a:r>
          </a:p>
          <a:p>
            <a:pPr algn="l"/>
            <a:r>
              <a:rPr lang="en-US" b="1"/>
              <a:t>	Deadline			Discoveries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1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lnSpc>
                <a:spcPct val="90000"/>
              </a:lnSpc>
            </a:pPr>
            <a:endParaRPr lang="en-US" sz="1600" b="1" dirty="0"/>
          </a:p>
          <a:p>
            <a:pPr algn="l">
              <a:lnSpc>
                <a:spcPct val="90000"/>
              </a:lnSpc>
            </a:pPr>
            <a:r>
              <a:rPr lang="en-US" b="1" dirty="0"/>
              <a:t>As a lab supervisor:</a:t>
            </a:r>
          </a:p>
          <a:p>
            <a:pPr algn="l">
              <a:lnSpc>
                <a:spcPct val="90000"/>
              </a:lnSpc>
            </a:pPr>
            <a:endParaRPr lang="en-US" sz="1400" b="1" dirty="0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 dirty="0"/>
              <a:t> When a patient shows up on the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wrong day for their EEG, send the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</a:t>
            </a:r>
            <a:r>
              <a:rPr lang="en-US" b="1" u="sng" dirty="0"/>
              <a:t>perceptive</a:t>
            </a:r>
            <a:r>
              <a:rPr lang="en-US" b="1" dirty="0"/>
              <a:t> to perform it, the </a:t>
            </a:r>
            <a:r>
              <a:rPr lang="en-US" b="1" u="sng" dirty="0"/>
              <a:t>judger</a:t>
            </a:r>
            <a:r>
              <a:rPr lang="en-US" b="1" dirty="0"/>
              <a:t>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will not like that their schedule has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been changed.</a:t>
            </a:r>
          </a:p>
          <a:p>
            <a:pPr algn="l">
              <a:lnSpc>
                <a:spcPct val="90000"/>
              </a:lnSpc>
            </a:pPr>
            <a:endParaRPr lang="en-US" sz="1400" b="1" dirty="0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 dirty="0"/>
              <a:t> If it is extremely important that a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project be done on time, ask the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</a:t>
            </a:r>
            <a:r>
              <a:rPr lang="en-US" b="1" u="sng" dirty="0"/>
              <a:t>judger</a:t>
            </a:r>
            <a:r>
              <a:rPr lang="en-US" b="1" dirty="0"/>
              <a:t> to do it.  The </a:t>
            </a:r>
            <a:r>
              <a:rPr lang="en-US" b="1" u="sng" dirty="0"/>
              <a:t>perceptive</a:t>
            </a:r>
            <a:r>
              <a:rPr lang="en-US" b="1" dirty="0"/>
              <a:t>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hates deadlines &amp; will put it off to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 dirty="0"/>
              <a:t>    the last minute.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632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765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680" name="Group 32"/>
          <p:cNvGraphicFramePr>
            <a:graphicFrameLocks noGrp="1"/>
          </p:cNvGraphicFramePr>
          <p:nvPr/>
        </p:nvGraphicFramePr>
        <p:xfrm>
          <a:off x="1676400" y="228600"/>
          <a:ext cx="7467600" cy="6324600"/>
        </p:xfrm>
        <a:graphic>
          <a:graphicData uri="http://schemas.openxmlformats.org/drawingml/2006/table">
            <a:tbl>
              <a:tblPr/>
              <a:tblGrid>
                <a:gridCol w="186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8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ISTJ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ISFJ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INFJ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ISTP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ISFP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INFP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ESTP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ESFP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ENFP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ENTP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1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ESTJ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ESFJ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ENFJ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ENTJ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buFont typeface="Wingdings" charset="0"/>
              <a:buNone/>
            </a:pPr>
            <a:endParaRPr lang="en-US" sz="1600" b="1"/>
          </a:p>
          <a:p>
            <a:pPr algn="l">
              <a:buFont typeface="Wingdings" charset="0"/>
              <a:buChar char="q"/>
            </a:pPr>
            <a:r>
              <a:rPr lang="en-US" b="1"/>
              <a:t>  The number that goes with each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letter represents the amount of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?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that were answered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toward that letter of the scale.</a:t>
            </a:r>
          </a:p>
          <a:p>
            <a:pPr algn="l">
              <a:buFont typeface="Wingdings" charset="0"/>
              <a:buNone/>
            </a:pPr>
            <a:endParaRPr lang="en-US" sz="1400" b="1"/>
          </a:p>
          <a:p>
            <a:pPr algn="l">
              <a:buFont typeface="Wingdings" charset="0"/>
              <a:buChar char="q"/>
            </a:pPr>
            <a:r>
              <a:rPr lang="en-US" b="1"/>
              <a:t>  There is an odd number of </a:t>
            </a:r>
          </a:p>
          <a:p>
            <a:pPr algn="l">
              <a:buFont typeface="Wingdings" charset="0"/>
              <a:buNone/>
            </a:pPr>
            <a:r>
              <a:rPr lang="en-US" b="1"/>
              <a:t>     ?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relating to each scale so there  </a:t>
            </a:r>
          </a:p>
          <a:p>
            <a:pPr algn="l">
              <a:buFont typeface="Wingdings" charset="0"/>
              <a:buNone/>
            </a:pPr>
            <a:r>
              <a:rPr lang="en-US" b="1"/>
              <a:t>     won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t be a tie.  Say there were 31  </a:t>
            </a:r>
          </a:p>
          <a:p>
            <a:pPr algn="l">
              <a:buFont typeface="Wingdings" charset="0"/>
              <a:buNone/>
            </a:pPr>
            <a:r>
              <a:rPr lang="en-US" b="1"/>
              <a:t>     ?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for the E/I scale.  You may </a:t>
            </a:r>
          </a:p>
          <a:p>
            <a:pPr algn="l">
              <a:buFont typeface="Wingdings" charset="0"/>
              <a:buNone/>
            </a:pPr>
            <a:r>
              <a:rPr lang="en-US" b="1"/>
              <a:t>     have answered 15 as an E </a:t>
            </a:r>
          </a:p>
          <a:p>
            <a:pPr algn="l">
              <a:buFont typeface="Wingdings" charset="0"/>
              <a:buNone/>
            </a:pPr>
            <a:r>
              <a:rPr lang="en-US" b="1"/>
              <a:t>     &amp; 16 as an I. 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253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E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tend to think I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are withdrawn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&amp; non-exciting &amp; I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think E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are    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shallow &amp; talk too much.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8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S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think N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are fickle day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dreamers &amp; N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think S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are too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routine &amp; stuck in a rut.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8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T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seem cold &amp; condescending to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F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&amp; F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seem fuzzy minded &amp;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emotional to T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s.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8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J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think P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are disorganized,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unreliable &amp; messy &amp; P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think J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are unbending, uptight &amp; rigid.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584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1400" b="1"/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It takes ALL kinds of personality types to run a successful business or a successful department: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12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 You need the NP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to come up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  with ideas.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12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 You need the IS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to sit in their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 office &amp; crunch the numbers.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12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 You need the SJ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to organize the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  set up of the new procedure.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12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 You need the E to sell the idea to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 the finance committee.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50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It is quite common for department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supervisors who are interviewing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for an open position in the lab to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pick the new employee based on 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their own MBTI.</a:t>
            </a:r>
          </a:p>
          <a:p>
            <a:pPr algn="l">
              <a:lnSpc>
                <a:spcPct val="90000"/>
              </a:lnSpc>
            </a:pPr>
            <a:endParaRPr lang="en-US" sz="12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It is the same for program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directors who are interviewing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candidates for their program.</a:t>
            </a:r>
          </a:p>
          <a:p>
            <a:pPr algn="l">
              <a:lnSpc>
                <a:spcPct val="90000"/>
              </a:lnSpc>
            </a:pPr>
            <a:endParaRPr lang="en-US" sz="10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b="1"/>
              <a:t> Both supervisors and teachers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need to understand the MBTI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of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their employees/students to help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b="1"/>
              <a:t>    them get along.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813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r>
              <a:rPr lang="en-US" b="1"/>
              <a:t>STORY: </a:t>
            </a:r>
          </a:p>
          <a:p>
            <a:pPr algn="l"/>
            <a:endParaRPr lang="en-US" b="1"/>
          </a:p>
          <a:p>
            <a:pPr algn="l"/>
            <a:r>
              <a:rPr lang="en-US" b="1"/>
              <a:t>Supervisor who observed student interaction with employees during their clinical rotation to best pick who would fit in their lab.</a:t>
            </a:r>
          </a:p>
        </p:txBody>
      </p:sp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885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r>
              <a:rPr lang="en-US" sz="6600" b="1"/>
              <a:t>TEST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523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buFont typeface="Wingdings" charset="0"/>
              <a:buChar char="q"/>
            </a:pPr>
            <a:endParaRPr lang="en-US" b="1"/>
          </a:p>
          <a:p>
            <a:pPr algn="l">
              <a:buFont typeface="Wingdings" charset="0"/>
              <a:buNone/>
            </a:pPr>
            <a:endParaRPr lang="en-US" b="1"/>
          </a:p>
          <a:p>
            <a:pPr algn="l">
              <a:buFont typeface="Wingdings" charset="0"/>
              <a:buNone/>
            </a:pPr>
            <a:endParaRPr lang="en-US" b="1"/>
          </a:p>
          <a:p>
            <a:pPr algn="l">
              <a:buFont typeface="Wingdings" charset="0"/>
              <a:buNone/>
            </a:pPr>
            <a:r>
              <a:rPr lang="en-US" sz="4000" b="1"/>
              <a:t>What would happen if you asked a strong introvert to present a lecture at the next society meeting?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77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20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sz="2800" b="1"/>
              <a:t> It is an indicator of a person</a:t>
            </a:r>
            <a:r>
              <a:rPr lang="ja-JP" altLang="en-US" sz="2800" b="1">
                <a:latin typeface="Arial"/>
              </a:rPr>
              <a:t>’</a:t>
            </a:r>
            <a:r>
              <a:rPr lang="en-US" sz="2800" b="1"/>
              <a:t>s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sz="2800" b="1"/>
              <a:t>    personality type.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1800" b="1"/>
          </a:p>
          <a:p>
            <a:pPr algn="l">
              <a:lnSpc>
                <a:spcPct val="90000"/>
              </a:lnSpc>
              <a:buFont typeface="Wingdings" charset="0"/>
              <a:buChar char="q"/>
            </a:pPr>
            <a:r>
              <a:rPr lang="en-US" sz="2800" b="1"/>
              <a:t> The client answers pages of what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sz="2800" b="1"/>
              <a:t>     seems like inconsequential 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sz="2800" b="1"/>
              <a:t>     questions.  For example, pick one 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sz="2800" b="1"/>
              <a:t>     word in each of the following pairs: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endParaRPr lang="en-US" sz="1200" b="1"/>
          </a:p>
          <a:p>
            <a:pPr lvl="2" algn="l">
              <a:lnSpc>
                <a:spcPct val="90000"/>
              </a:lnSpc>
              <a:buFont typeface="Wingdings" charset="0"/>
              <a:buChar char="q"/>
            </a:pPr>
            <a:r>
              <a:rPr lang="en-US" sz="2800" b="1"/>
              <a:t> Concrete		Abstract</a:t>
            </a:r>
          </a:p>
          <a:p>
            <a:pPr lvl="2" algn="l">
              <a:lnSpc>
                <a:spcPct val="90000"/>
              </a:lnSpc>
              <a:buFont typeface="Wingdings" charset="0"/>
              <a:buChar char="q"/>
            </a:pPr>
            <a:r>
              <a:rPr lang="en-US" sz="2800" b="1"/>
              <a:t> Hearty 			Quiet</a:t>
            </a:r>
          </a:p>
          <a:p>
            <a:pPr lvl="2" algn="l">
              <a:lnSpc>
                <a:spcPct val="90000"/>
              </a:lnSpc>
              <a:buFont typeface="Wingdings" charset="0"/>
              <a:buChar char="q"/>
            </a:pPr>
            <a:r>
              <a:rPr lang="en-US" sz="2800" b="1"/>
              <a:t> Reserved		Talkative</a:t>
            </a:r>
          </a:p>
          <a:p>
            <a:pPr lvl="2" algn="l">
              <a:lnSpc>
                <a:spcPct val="90000"/>
              </a:lnSpc>
              <a:buFont typeface="Wingdings" charset="0"/>
              <a:buChar char="q"/>
            </a:pPr>
            <a:r>
              <a:rPr lang="en-US" sz="2800" b="1"/>
              <a:t> Foundation		Spire</a:t>
            </a:r>
          </a:p>
          <a:p>
            <a:pPr lvl="2" algn="l">
              <a:lnSpc>
                <a:spcPct val="90000"/>
              </a:lnSpc>
              <a:buFont typeface="Wingdings" charset="0"/>
              <a:buChar char="q"/>
            </a:pPr>
            <a:r>
              <a:rPr lang="en-US" sz="2800" b="1"/>
              <a:t> Make			Create</a:t>
            </a:r>
          </a:p>
          <a:p>
            <a:pPr algn="l">
              <a:lnSpc>
                <a:spcPct val="90000"/>
              </a:lnSpc>
              <a:buFont typeface="Wingdings" charset="0"/>
              <a:buNone/>
            </a:pPr>
            <a:r>
              <a:rPr lang="en-US" sz="2800" b="1"/>
              <a:t>	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662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837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cat scared of dog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63"/>
            <a:ext cx="8153400" cy="6853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r>
              <a:rPr lang="en-US" sz="4000" b="1"/>
              <a:t>What would happen if you asked a strong extrovert to present a lecture at the next society meeting?</a:t>
            </a: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56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554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dog smile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buFont typeface="Wingdings" charset="0"/>
              <a:buChar char="q"/>
            </a:pPr>
            <a:endParaRPr lang="en-US" b="1"/>
          </a:p>
          <a:p>
            <a:pPr algn="l">
              <a:buFont typeface="Wingdings" charset="0"/>
              <a:buNone/>
            </a:pPr>
            <a:endParaRPr lang="en-US" b="1"/>
          </a:p>
          <a:p>
            <a:pPr algn="l">
              <a:buFont typeface="Wingdings" charset="0"/>
              <a:buNone/>
            </a:pPr>
            <a:endParaRPr lang="en-US" b="1"/>
          </a:p>
          <a:p>
            <a:pPr algn="l">
              <a:buFont typeface="Wingdings" charset="0"/>
              <a:buNone/>
            </a:pPr>
            <a:r>
              <a:rPr lang="en-US" sz="4000" b="1"/>
              <a:t>What would happen if you asked an ESTJ to change their schedule at the last minute?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70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14056"/>
            <a:ext cx="7467600" cy="6829887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994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1111" b="13333"/>
          <a:stretch/>
        </p:blipFill>
        <p:spPr>
          <a:xfrm>
            <a:off x="2286000" y="914400"/>
            <a:ext cx="6031119" cy="5377078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r>
              <a:rPr lang="en-US" sz="4000" b="1"/>
              <a:t>What would happen if you asked an INFP to change their schedule at the last minute?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246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5" descr="dog in p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467600" cy="45630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r>
              <a:rPr lang="en-US" sz="4000" b="1"/>
              <a:t>What would happen if you asked an ISTJ to sit in an office all day and run some numbers?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066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63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 descr="dog hug ba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r>
              <a:rPr lang="en-US" sz="4000" b="1"/>
              <a:t>What would happen if you asked an ENFP to sit in an office all day and run some numbers?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270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buFont typeface="Wingdings" charset="0"/>
              <a:buChar char="q"/>
            </a:pPr>
            <a:endParaRPr lang="en-US" sz="800" b="1"/>
          </a:p>
          <a:p>
            <a:pPr algn="l">
              <a:buFont typeface="Wingdings" charset="0"/>
              <a:buChar char="q"/>
            </a:pPr>
            <a:endParaRPr lang="en-US" sz="800" b="1"/>
          </a:p>
          <a:p>
            <a:pPr algn="l">
              <a:buFont typeface="Wingdings" charset="0"/>
              <a:buChar char="q"/>
            </a:pPr>
            <a:r>
              <a:rPr lang="en-US" b="1"/>
              <a:t> There are no right or wrong </a:t>
            </a:r>
          </a:p>
          <a:p>
            <a:pPr algn="l">
              <a:buFont typeface="Wingdings" charset="0"/>
              <a:buNone/>
            </a:pPr>
            <a:r>
              <a:rPr lang="en-US" b="1"/>
              <a:t>     answers, it is NOT a test.</a:t>
            </a:r>
          </a:p>
          <a:p>
            <a:pPr algn="l">
              <a:buFont typeface="Wingdings" charset="0"/>
              <a:buNone/>
            </a:pPr>
            <a:endParaRPr lang="en-US" b="1"/>
          </a:p>
          <a:p>
            <a:pPr algn="l">
              <a:buFont typeface="Wingdings" charset="0"/>
              <a:buChar char="q"/>
            </a:pPr>
            <a:r>
              <a:rPr lang="en-US" b="1"/>
              <a:t> The MBTI has 4 scales with 2 </a:t>
            </a:r>
          </a:p>
          <a:p>
            <a:pPr algn="l">
              <a:buFont typeface="Wingdings" charset="0"/>
              <a:buNone/>
            </a:pPr>
            <a:r>
              <a:rPr lang="en-US" b="1"/>
              <a:t>     letters in each scale.</a:t>
            </a:r>
          </a:p>
          <a:p>
            <a:pPr algn="l">
              <a:buFont typeface="Wingdings" charset="0"/>
              <a:buNone/>
            </a:pPr>
            <a:endParaRPr lang="en-US" b="1"/>
          </a:p>
          <a:p>
            <a:pPr algn="l">
              <a:buFont typeface="Wingdings" charset="0"/>
              <a:buChar char="q"/>
            </a:pPr>
            <a:r>
              <a:rPr lang="en-US" b="1"/>
              <a:t>  After completing the type </a:t>
            </a:r>
          </a:p>
          <a:p>
            <a:pPr algn="l">
              <a:buFont typeface="Wingdings" charset="0"/>
              <a:buNone/>
            </a:pPr>
            <a:r>
              <a:rPr lang="en-US" b="1"/>
              <a:t>     indicator, the client is left with 4 </a:t>
            </a:r>
          </a:p>
          <a:p>
            <a:pPr algn="l">
              <a:buFont typeface="Wingdings" charset="0"/>
              <a:buNone/>
            </a:pPr>
            <a:r>
              <a:rPr lang="en-US" b="1"/>
              <a:t>     letters &amp; a number each  </a:t>
            </a:r>
          </a:p>
          <a:p>
            <a:pPr algn="l">
              <a:buFont typeface="Wingdings" charset="0"/>
              <a:buNone/>
            </a:pPr>
            <a:r>
              <a:rPr lang="en-US" b="1"/>
              <a:t>     representing a scale. </a:t>
            </a:r>
            <a:endParaRPr lang="en-US" sz="2000" b="1"/>
          </a:p>
          <a:p>
            <a:pPr lvl="2" algn="l">
              <a:buFont typeface="Wingdings" charset="0"/>
              <a:buNone/>
            </a:pPr>
            <a:endParaRPr lang="en-US" b="1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67522" y="35079"/>
            <a:ext cx="7476478" cy="6822921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168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11279"/>
            <a:ext cx="6705600" cy="6705600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r>
              <a:rPr lang="en-US" sz="4000" b="1"/>
              <a:t>What would happen if you asked a feeler to fire someone?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80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>
              <a:solidFill>
                <a:schemeClr val="bg2"/>
              </a:solidFill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578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6" descr="dog throw up in tol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88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r>
              <a:rPr lang="en-US" sz="4000" b="1"/>
              <a:t>What would happen if an INFP made a mess after an ESTJ just spent all day cleaning?</a:t>
            </a: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090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987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90600"/>
            <a:ext cx="8915400" cy="5143500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endParaRPr lang="en-US" b="1"/>
          </a:p>
          <a:p>
            <a:pPr algn="l"/>
            <a:r>
              <a:rPr lang="en-US" sz="4000" b="1"/>
              <a:t>What would happen if an ENTP  interrupted an ISFJ while they were hard at work on a project?</a:t>
            </a: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499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-635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397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914400"/>
            <a:ext cx="7194050" cy="5226698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 dirty="0"/>
          </a:p>
          <a:p>
            <a:pPr algn="l"/>
            <a:endParaRPr lang="en-US" b="1" dirty="0"/>
          </a:p>
          <a:p>
            <a:pPr algn="l"/>
            <a:endParaRPr lang="en-US" b="1" dirty="0"/>
          </a:p>
          <a:p>
            <a:pPr algn="l"/>
            <a:endParaRPr lang="en-US" b="1" dirty="0"/>
          </a:p>
          <a:p>
            <a:pPr algn="l"/>
            <a:r>
              <a:rPr lang="en-US" sz="4000" b="1" dirty="0"/>
              <a:t>What would happen if you asked an ISTJ how could we get a cow to ride a bicycle? 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011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sz="1400" b="1" dirty="0"/>
          </a:p>
          <a:p>
            <a:pPr algn="l"/>
            <a:r>
              <a:rPr lang="en-US" b="1" dirty="0"/>
              <a:t>They would respond by saying, </a:t>
            </a:r>
            <a:r>
              <a:rPr lang="ja-JP" altLang="en-US" b="1" dirty="0">
                <a:latin typeface="Arial"/>
              </a:rPr>
              <a:t>“</a:t>
            </a:r>
            <a:r>
              <a:rPr lang="en-US" b="1" dirty="0"/>
              <a:t>you can</a:t>
            </a:r>
            <a:r>
              <a:rPr lang="en-US" b="1" dirty="0">
                <a:latin typeface="Arial"/>
              </a:rPr>
              <a:t>’</a:t>
            </a:r>
            <a:r>
              <a:rPr lang="en-US" b="1" dirty="0"/>
              <a:t>t get a bear to ride a bicycle, why would you even want a bear to ride a bicycle?</a:t>
            </a:r>
            <a:r>
              <a:rPr lang="ja-JP" altLang="en-US" b="1" dirty="0">
                <a:latin typeface="Arial"/>
              </a:rPr>
              <a:t>”</a:t>
            </a:r>
            <a:endParaRPr lang="en-US" b="1" dirty="0"/>
          </a:p>
          <a:p>
            <a:pPr algn="l"/>
            <a:endParaRPr lang="en-US" b="1" dirty="0"/>
          </a:p>
          <a:p>
            <a:pPr algn="l"/>
            <a:endParaRPr lang="en-US" b="1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909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371600" y="0"/>
            <a:ext cx="7772400" cy="6883186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algn="l"/>
            <a:endParaRPr lang="en-US" sz="1400" b="1" kern="0" dirty="0"/>
          </a:p>
          <a:p>
            <a:pPr algn="l"/>
            <a:r>
              <a:rPr lang="en-US" b="1" kern="0" dirty="0"/>
              <a:t>They would say, </a:t>
            </a:r>
            <a:r>
              <a:rPr lang="ja-JP" altLang="en-US" b="1" kern="0" dirty="0">
                <a:latin typeface="Arial"/>
              </a:rPr>
              <a:t>“</a:t>
            </a:r>
            <a:r>
              <a:rPr lang="en-US" b="1" kern="0" dirty="0"/>
              <a:t>you can</a:t>
            </a:r>
            <a:r>
              <a:rPr lang="en-US" b="1" kern="0" dirty="0">
                <a:latin typeface="Arial"/>
              </a:rPr>
              <a:t>’</a:t>
            </a:r>
            <a:r>
              <a:rPr lang="en-US" b="1" kern="0" dirty="0"/>
              <a:t>t get a cow to ride a bicycle, why would you even want a cow to ride a bicycle?</a:t>
            </a:r>
            <a:r>
              <a:rPr lang="ja-JP" altLang="en-US" b="1" kern="0" dirty="0">
                <a:latin typeface="Arial"/>
              </a:rPr>
              <a:t>”</a:t>
            </a:r>
            <a:endParaRPr lang="en-US" b="1" kern="0" dirty="0"/>
          </a:p>
          <a:p>
            <a:pPr algn="l"/>
            <a:endParaRPr lang="en-US" b="1" kern="0" dirty="0"/>
          </a:p>
          <a:p>
            <a:pPr algn="l"/>
            <a:endParaRPr lang="en-US" b="1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904999"/>
            <a:ext cx="7422797" cy="4929201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b="1" dirty="0"/>
          </a:p>
          <a:p>
            <a:pPr algn="l"/>
            <a:endParaRPr lang="en-US" b="1" dirty="0"/>
          </a:p>
          <a:p>
            <a:pPr algn="l"/>
            <a:endParaRPr lang="en-US" b="1" dirty="0"/>
          </a:p>
          <a:p>
            <a:pPr algn="l"/>
            <a:r>
              <a:rPr lang="en-US" sz="4000" b="1" dirty="0"/>
              <a:t>If you asked an INFP if they could get a cow to ride a bicycle they would respond…..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4212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 dirty="0"/>
          </a:p>
          <a:p>
            <a:r>
              <a:rPr lang="en-US" sz="3600" b="1" u="sng" dirty="0"/>
              <a:t>MBTI is used in many situations:</a:t>
            </a:r>
            <a:endParaRPr lang="en-US" b="1" u="sng" dirty="0"/>
          </a:p>
          <a:p>
            <a:pPr algn="l">
              <a:buFont typeface="Wingdings" charset="0"/>
              <a:buChar char="q"/>
            </a:pPr>
            <a:r>
              <a:rPr lang="en-US" b="1" dirty="0"/>
              <a:t>  Marriage counseling</a:t>
            </a:r>
          </a:p>
          <a:p>
            <a:pPr algn="l">
              <a:buFont typeface="Wingdings" charset="0"/>
              <a:buNone/>
            </a:pPr>
            <a:endParaRPr lang="en-US" sz="1600" b="1" dirty="0"/>
          </a:p>
          <a:p>
            <a:pPr algn="l">
              <a:buFont typeface="Wingdings" charset="0"/>
              <a:buChar char="q"/>
            </a:pPr>
            <a:r>
              <a:rPr lang="en-US" b="1" dirty="0"/>
              <a:t>  Counseling between teen/parent</a:t>
            </a:r>
          </a:p>
          <a:p>
            <a:pPr algn="l">
              <a:buFont typeface="Wingdings" charset="0"/>
              <a:buNone/>
            </a:pPr>
            <a:endParaRPr lang="en-US" sz="1600" b="1" dirty="0"/>
          </a:p>
          <a:p>
            <a:pPr algn="l">
              <a:buFont typeface="Wingdings" charset="0"/>
              <a:buChar char="q"/>
            </a:pPr>
            <a:r>
              <a:rPr lang="en-US" b="1" dirty="0"/>
              <a:t>  Employee conflict</a:t>
            </a:r>
          </a:p>
          <a:p>
            <a:pPr algn="l">
              <a:buFont typeface="Wingdings" charset="0"/>
              <a:buNone/>
            </a:pPr>
            <a:endParaRPr lang="en-US" sz="1600" b="1" dirty="0"/>
          </a:p>
          <a:p>
            <a:pPr algn="l">
              <a:buFont typeface="Wingdings" charset="0"/>
              <a:buChar char="q"/>
            </a:pPr>
            <a:r>
              <a:rPr lang="en-US" b="1" dirty="0"/>
              <a:t>  Teachers- to accommodate </a:t>
            </a:r>
          </a:p>
          <a:p>
            <a:pPr algn="l">
              <a:buFont typeface="Wingdings" charset="0"/>
              <a:buNone/>
            </a:pPr>
            <a:r>
              <a:rPr lang="en-US" b="1" dirty="0"/>
              <a:t>     different learners</a:t>
            </a:r>
          </a:p>
          <a:p>
            <a:pPr marL="457200" indent="-457200" algn="l">
              <a:buFont typeface="Wingdings" pitchFamily="2" charset="2"/>
              <a:buChar char="q"/>
            </a:pPr>
            <a:r>
              <a:rPr lang="en-US" b="1" dirty="0"/>
              <a:t> Managers need to know which employee to send for the job at hand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r>
              <a:rPr lang="en-US" sz="4000" b="1" dirty="0"/>
              <a:t>Anything is possible.</a:t>
            </a:r>
          </a:p>
          <a:p>
            <a:pPr algn="l"/>
            <a:endParaRPr lang="en-US" sz="4000" b="1" dirty="0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318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143000"/>
            <a:ext cx="6659698" cy="5410200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>
              <a:buFont typeface="Wingdings" charset="0"/>
              <a:buNone/>
            </a:pPr>
            <a:endParaRPr lang="en-US" sz="2000" b="1" u="sng"/>
          </a:p>
          <a:p>
            <a:pPr>
              <a:buFont typeface="Wingdings" charset="0"/>
              <a:buNone/>
            </a:pPr>
            <a:r>
              <a:rPr lang="en-US" b="1" u="sng"/>
              <a:t>TAKE HOME POINTS</a:t>
            </a:r>
          </a:p>
          <a:p>
            <a:pPr>
              <a:buFont typeface="Wingdings" charset="0"/>
              <a:buNone/>
            </a:pPr>
            <a:endParaRPr lang="en-US" sz="2000" b="1" u="sng"/>
          </a:p>
          <a:p>
            <a:pPr algn="l">
              <a:buFont typeface="Wingdings" charset="0"/>
              <a:buChar char="q"/>
            </a:pPr>
            <a:r>
              <a:rPr lang="en-US" b="1"/>
              <a:t>  We all need to be aware of our </a:t>
            </a:r>
          </a:p>
          <a:p>
            <a:pPr algn="l">
              <a:buFont typeface="Wingdings" charset="0"/>
              <a:buNone/>
            </a:pPr>
            <a:r>
              <a:rPr lang="en-US" b="1"/>
              <a:t>     own MBTI &amp; our own strengths </a:t>
            </a:r>
          </a:p>
          <a:p>
            <a:pPr algn="l">
              <a:buFont typeface="Wingdings" charset="0"/>
              <a:buNone/>
            </a:pPr>
            <a:r>
              <a:rPr lang="en-US" b="1"/>
              <a:t>     &amp; limitations</a:t>
            </a:r>
          </a:p>
          <a:p>
            <a:pPr algn="l">
              <a:buFont typeface="Wingdings" charset="0"/>
              <a:buNone/>
            </a:pPr>
            <a:endParaRPr lang="en-US" sz="2000" b="1"/>
          </a:p>
          <a:p>
            <a:pPr algn="l">
              <a:buFont typeface="Wingdings" charset="0"/>
              <a:buChar char="q"/>
            </a:pPr>
            <a:r>
              <a:rPr lang="en-US" b="1"/>
              <a:t>  We need to be aware of our </a:t>
            </a:r>
          </a:p>
          <a:p>
            <a:pPr algn="l">
              <a:buFont typeface="Wingdings" charset="0"/>
              <a:buNone/>
            </a:pPr>
            <a:r>
              <a:rPr lang="en-US" b="1"/>
              <a:t>     housemates, co-workers &amp; </a:t>
            </a:r>
          </a:p>
          <a:p>
            <a:pPr algn="l">
              <a:buFont typeface="Wingdings" charset="0"/>
              <a:buNone/>
            </a:pPr>
            <a:r>
              <a:rPr lang="en-US" b="1"/>
              <a:t>     student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MBTI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so that we can </a:t>
            </a:r>
          </a:p>
          <a:p>
            <a:pPr algn="l">
              <a:buFont typeface="Wingdings" charset="0"/>
              <a:buNone/>
            </a:pPr>
            <a:r>
              <a:rPr lang="en-US" b="1"/>
              <a:t>     understand where they are</a:t>
            </a:r>
          </a:p>
          <a:p>
            <a:pPr algn="l">
              <a:buFont typeface="Wingdings" charset="0"/>
              <a:buNone/>
            </a:pPr>
            <a:r>
              <a:rPr lang="en-US" b="1"/>
              <a:t>     coming from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174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>
              <a:buFont typeface="Wingdings" charset="0"/>
              <a:buNone/>
            </a:pPr>
            <a:endParaRPr lang="en-US" sz="2000" b="1" u="sng"/>
          </a:p>
          <a:p>
            <a:pPr>
              <a:buFont typeface="Wingdings" charset="0"/>
              <a:buNone/>
            </a:pPr>
            <a:r>
              <a:rPr lang="en-US" b="1" u="sng"/>
              <a:t>TAKE HOME POINTS</a:t>
            </a:r>
          </a:p>
          <a:p>
            <a:pPr>
              <a:buFont typeface="Wingdings" charset="0"/>
              <a:buNone/>
            </a:pPr>
            <a:endParaRPr lang="en-US" sz="2000" b="1" u="sng"/>
          </a:p>
          <a:p>
            <a:pPr algn="l">
              <a:buFont typeface="Wingdings" charset="0"/>
              <a:buChar char="q"/>
            </a:pPr>
            <a:r>
              <a:rPr lang="en-US" b="1"/>
              <a:t>  Ask your hospital</a:t>
            </a:r>
            <a:r>
              <a:rPr lang="ja-JP" altLang="en-US" b="1">
                <a:latin typeface="Arial"/>
              </a:rPr>
              <a:t>’</a:t>
            </a:r>
            <a:r>
              <a:rPr lang="en-US" b="1"/>
              <a:t>s conflict  </a:t>
            </a:r>
          </a:p>
          <a:p>
            <a:pPr algn="l">
              <a:buFont typeface="Wingdings" charset="0"/>
              <a:buNone/>
            </a:pPr>
            <a:r>
              <a:rPr lang="en-US" b="1"/>
              <a:t>     resolution department if they can </a:t>
            </a:r>
          </a:p>
          <a:p>
            <a:pPr algn="l">
              <a:buFont typeface="Wingdings" charset="0"/>
              <a:buNone/>
            </a:pPr>
            <a:r>
              <a:rPr lang="en-US" b="1"/>
              <a:t>     administer MBTI.  (may have </a:t>
            </a:r>
          </a:p>
          <a:p>
            <a:pPr algn="l">
              <a:buFont typeface="Wingdings" charset="0"/>
              <a:buNone/>
            </a:pPr>
            <a:r>
              <a:rPr lang="en-US" b="1"/>
              <a:t>     another name such as Firo-B)</a:t>
            </a:r>
          </a:p>
          <a:p>
            <a:pPr algn="l">
              <a:buFont typeface="Wingdings" charset="0"/>
              <a:buNone/>
            </a:pPr>
            <a:endParaRPr lang="en-US" sz="2000" b="1"/>
          </a:p>
          <a:p>
            <a:pPr algn="l">
              <a:buFont typeface="Wingdings" charset="0"/>
              <a:buChar char="q"/>
            </a:pPr>
            <a:r>
              <a:rPr lang="en-US" b="1"/>
              <a:t>  Google MBTI &amp; find web-sites it </a:t>
            </a:r>
          </a:p>
          <a:p>
            <a:pPr algn="l">
              <a:buFont typeface="Wingdings" charset="0"/>
              <a:buNone/>
            </a:pPr>
            <a:r>
              <a:rPr lang="en-US" b="1"/>
              <a:t>     will cost you anywhere from $25 to </a:t>
            </a:r>
          </a:p>
          <a:p>
            <a:pPr algn="l">
              <a:buFont typeface="Wingdings" charset="0"/>
              <a:buNone/>
            </a:pPr>
            <a:r>
              <a:rPr lang="en-US" b="1"/>
              <a:t>     $45 to find out what your MBTI is.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626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>
              <a:buFont typeface="Wingdings" charset="0"/>
              <a:buNone/>
            </a:pPr>
            <a:endParaRPr lang="en-US" b="1"/>
          </a:p>
          <a:p>
            <a:pPr algn="l">
              <a:buFont typeface="Wingdings" charset="0"/>
              <a:buChar char="q"/>
            </a:pPr>
            <a:r>
              <a:rPr lang="en-US" b="1"/>
              <a:t>  As department managers who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interview applicants for jobs or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program directors who interview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prospective students, we need to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NOT be bias by only selecting our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own MBTI type</a:t>
            </a:r>
          </a:p>
          <a:p>
            <a:pPr algn="l">
              <a:buFont typeface="Wingdings" charset="0"/>
              <a:buNone/>
            </a:pPr>
            <a:endParaRPr lang="en-US" sz="2000" b="1"/>
          </a:p>
          <a:p>
            <a:pPr algn="l">
              <a:buFont typeface="Wingdings" charset="0"/>
              <a:buChar char="q"/>
            </a:pPr>
            <a:r>
              <a:rPr lang="en-US" b="1"/>
              <a:t>  We need to understand that it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literally takes all types for a </a:t>
            </a:r>
          </a:p>
          <a:p>
            <a:pPr algn="l">
              <a:buFont typeface="Wingdings" charset="0"/>
              <a:buNone/>
            </a:pPr>
            <a:r>
              <a:rPr lang="en-US" b="1"/>
              <a:t>      successful department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2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196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752600" y="4953000"/>
            <a:ext cx="73914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/>
              <a:t>If we all understand each other</a:t>
            </a:r>
            <a:r>
              <a:rPr lang="ja-JP" altLang="en-US" sz="3600" b="1">
                <a:latin typeface="Arial"/>
              </a:rPr>
              <a:t>’</a:t>
            </a:r>
            <a:r>
              <a:rPr lang="en-US" sz="3600" b="1"/>
              <a:t>s MBTI type we can get along, no matter what species we are!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73"/>
            <a:ext cx="9144000" cy="4978257"/>
          </a:xfrm>
          <a:prstGeom prst="rect">
            <a:avLst/>
          </a:prstGeom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3110D2-93AF-0D45-82E4-BF8F56DE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620"/>
            <a:ext cx="9144000" cy="43247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85B02-E55D-5A43-9738-91027E4F8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620"/>
            <a:ext cx="9144000" cy="4324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E4F856-3448-A144-A298-98EE21986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266620"/>
            <a:ext cx="8656319" cy="409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0679"/>
      </p:ext>
    </p:extLst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/>
          </a:p>
          <a:p>
            <a:endParaRPr lang="en-US" b="1"/>
          </a:p>
          <a:p>
            <a:r>
              <a:rPr lang="en-US" sz="3600" b="1"/>
              <a:t>Employee conflict is the #1 reason people are dissatisfied with their jobs!</a:t>
            </a:r>
          </a:p>
          <a:p>
            <a:endParaRPr lang="en-US" sz="3600" b="1"/>
          </a:p>
          <a:p>
            <a:r>
              <a:rPr lang="en-US" sz="3600" b="1"/>
              <a:t>You don</a:t>
            </a:r>
            <a:r>
              <a:rPr lang="ja-JP" altLang="en-US" sz="3600" b="1">
                <a:latin typeface="Arial"/>
              </a:rPr>
              <a:t>’</a:t>
            </a:r>
            <a:r>
              <a:rPr lang="en-US" sz="3600" b="1"/>
              <a:t>t have anyone in your lab that doesn</a:t>
            </a:r>
            <a:r>
              <a:rPr lang="ja-JP" altLang="en-US" sz="3600" b="1">
                <a:latin typeface="Arial"/>
              </a:rPr>
              <a:t>’</a:t>
            </a:r>
            <a:r>
              <a:rPr lang="en-US" sz="3600" b="1"/>
              <a:t>t get along with each other do you?</a:t>
            </a:r>
          </a:p>
          <a:p>
            <a:pPr algn="l"/>
            <a:endParaRPr lang="en-US" b="1"/>
          </a:p>
          <a:p>
            <a:pPr algn="l">
              <a:buFont typeface="Wingdings" charset="0"/>
              <a:buNone/>
            </a:pPr>
            <a:endParaRPr lang="en-US" b="1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7284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 b="1"/>
          </a:p>
          <a:p>
            <a:endParaRPr lang="en-US" b="1"/>
          </a:p>
          <a:p>
            <a:endParaRPr lang="en-US" sz="3600" b="1"/>
          </a:p>
          <a:p>
            <a:endParaRPr lang="en-US" sz="3600" b="1"/>
          </a:p>
          <a:p>
            <a:r>
              <a:rPr lang="en-US" sz="3600" b="1"/>
              <a:t>Get out a piece of paper and keep track of what you think your MBTI is as I go along.</a:t>
            </a:r>
          </a:p>
          <a:p>
            <a:pPr algn="l"/>
            <a:endParaRPr lang="en-US" b="1"/>
          </a:p>
          <a:p>
            <a:pPr algn="l">
              <a:buFont typeface="Wingdings" charset="0"/>
              <a:buNone/>
            </a:pPr>
            <a:endParaRPr lang="en-US" b="1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8308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>
              <a:buFont typeface="Wingdings" charset="0"/>
              <a:buNone/>
            </a:pPr>
            <a:endParaRPr lang="en-US" sz="2000" b="1" u="sng"/>
          </a:p>
          <a:p>
            <a:pPr>
              <a:buFont typeface="Wingdings" charset="0"/>
              <a:buNone/>
            </a:pPr>
            <a:r>
              <a:rPr lang="en-US" sz="4000" b="1" u="sng"/>
              <a:t>The 4 scales</a:t>
            </a:r>
            <a:r>
              <a:rPr lang="en-US" b="1"/>
              <a:t> </a:t>
            </a:r>
          </a:p>
          <a:p>
            <a:pPr>
              <a:buFont typeface="Wingdings" charset="0"/>
              <a:buNone/>
            </a:pPr>
            <a:endParaRPr lang="en-US" sz="1400" b="1"/>
          </a:p>
          <a:p>
            <a:pPr>
              <a:buFont typeface="Wingdings" charset="0"/>
              <a:buNone/>
            </a:pPr>
            <a:endParaRPr lang="en-US" sz="1400" b="1"/>
          </a:p>
          <a:p>
            <a:pPr lvl="1" algn="l">
              <a:buFont typeface="Wingdings" charset="0"/>
              <a:buChar char="q"/>
            </a:pPr>
            <a:r>
              <a:rPr lang="en-US" b="1"/>
              <a:t> </a:t>
            </a:r>
            <a:r>
              <a:rPr lang="en-US" sz="3200" b="1"/>
              <a:t>1</a:t>
            </a:r>
            <a:r>
              <a:rPr lang="en-US" sz="3200" b="1" baseline="30000"/>
              <a:t>st</a:t>
            </a:r>
            <a:r>
              <a:rPr lang="en-US" sz="3200" b="1"/>
              <a:t> scale describes a person</a:t>
            </a:r>
            <a:r>
              <a:rPr lang="ja-JP" altLang="en-US" sz="3200" b="1">
                <a:latin typeface="Arial"/>
              </a:rPr>
              <a:t>’</a:t>
            </a:r>
            <a:r>
              <a:rPr lang="en-US" sz="3200" b="1"/>
              <a:t>s </a:t>
            </a:r>
          </a:p>
          <a:p>
            <a:pPr lvl="1" algn="l">
              <a:buFont typeface="Wingdings" charset="0"/>
              <a:buNone/>
            </a:pPr>
            <a:r>
              <a:rPr lang="en-US" sz="3200" b="1"/>
              <a:t>    attitude &amp; where they like to </a:t>
            </a:r>
          </a:p>
          <a:p>
            <a:pPr lvl="1" algn="l">
              <a:buFont typeface="Wingdings" charset="0"/>
              <a:buNone/>
            </a:pPr>
            <a:r>
              <a:rPr lang="en-US" sz="3200" b="1"/>
              <a:t>    focus their attention or energy 	(inside or outside)</a:t>
            </a:r>
          </a:p>
          <a:p>
            <a:pPr lvl="1" algn="l">
              <a:buFont typeface="Wingdings" charset="0"/>
              <a:buNone/>
            </a:pPr>
            <a:endParaRPr lang="en-US" sz="4000" b="1" i="1"/>
          </a:p>
          <a:p>
            <a:pPr lvl="1" algn="l">
              <a:buFont typeface="Wingdings" charset="0"/>
              <a:buNone/>
            </a:pPr>
            <a:r>
              <a:rPr lang="en-US" sz="4000" b="1" i="1"/>
              <a:t>      E for Extravert or</a:t>
            </a:r>
          </a:p>
          <a:p>
            <a:pPr lvl="1" algn="l">
              <a:buFont typeface="Wingdings" charset="0"/>
              <a:buNone/>
            </a:pPr>
            <a:r>
              <a:rPr lang="en-US" sz="4000" b="1" i="1"/>
              <a:t>        I for Introvert</a:t>
            </a:r>
            <a:endParaRPr lang="en-US" sz="3200" b="1" i="1"/>
          </a:p>
          <a:p>
            <a:pPr lvl="1">
              <a:buFont typeface="Wingdings" charset="0"/>
              <a:buNone/>
            </a:pPr>
            <a:endParaRPr lang="en-US" sz="2000" b="1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58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0"/>
            <a:ext cx="7467600" cy="6858000"/>
          </a:xfrm>
          <a:solidFill>
            <a:srgbClr val="FF9999"/>
          </a:solidFill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pPr algn="l"/>
            <a:endParaRPr lang="en-US" sz="1600" b="1"/>
          </a:p>
          <a:p>
            <a:pPr algn="l"/>
            <a:r>
              <a:rPr lang="en-US" sz="3600" b="1"/>
              <a:t>Where is their interest &amp; energy:</a:t>
            </a:r>
          </a:p>
          <a:p>
            <a:pPr algn="l"/>
            <a:r>
              <a:rPr lang="en-US" sz="1600" b="1"/>
              <a:t>   </a:t>
            </a:r>
          </a:p>
          <a:p>
            <a:pPr algn="l"/>
            <a:r>
              <a:rPr lang="en-US" sz="3600" b="1"/>
              <a:t>	</a:t>
            </a:r>
            <a:r>
              <a:rPr lang="en-US" sz="3600" b="1" u="sng"/>
              <a:t>Extrovert</a:t>
            </a:r>
            <a:r>
              <a:rPr lang="en-US" sz="3600" b="1"/>
              <a:t>		</a:t>
            </a:r>
            <a:r>
              <a:rPr lang="en-US" sz="3600" b="1" u="sng"/>
              <a:t>Introvert</a:t>
            </a:r>
          </a:p>
          <a:p>
            <a:pPr algn="l"/>
            <a:endParaRPr lang="en-US" sz="1600" b="1"/>
          </a:p>
          <a:p>
            <a:pPr algn="l"/>
            <a:r>
              <a:rPr lang="en-US" b="1"/>
              <a:t>	Active			Reflective</a:t>
            </a:r>
          </a:p>
          <a:p>
            <a:pPr algn="l"/>
            <a:r>
              <a:rPr lang="en-US" b="1"/>
              <a:t>	Outward			Inward</a:t>
            </a:r>
          </a:p>
          <a:p>
            <a:pPr algn="l"/>
            <a:r>
              <a:rPr lang="en-US" b="1"/>
              <a:t>	Sociable			Reserved</a:t>
            </a:r>
          </a:p>
          <a:p>
            <a:pPr algn="l"/>
            <a:r>
              <a:rPr lang="en-US" b="1"/>
              <a:t>	Open			Private</a:t>
            </a:r>
          </a:p>
          <a:p>
            <a:pPr algn="l"/>
            <a:r>
              <a:rPr lang="en-US" b="1"/>
              <a:t>	Many			Few</a:t>
            </a:r>
          </a:p>
          <a:p>
            <a:pPr algn="l"/>
            <a:r>
              <a:rPr lang="en-US" b="1"/>
              <a:t>	Expressive		Quiet</a:t>
            </a:r>
          </a:p>
          <a:p>
            <a:pPr algn="l"/>
            <a:r>
              <a:rPr lang="en-US" b="1"/>
              <a:t>	Breadth			Depth</a:t>
            </a:r>
            <a:endParaRPr lang="en-US" sz="1600" b="1" u="sng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 b="24422"/>
          <a:stretch>
            <a:fillRect/>
          </a:stretch>
        </p:blipFill>
        <p:spPr bwMode="auto">
          <a:xfrm>
            <a:off x="0" y="-6350"/>
            <a:ext cx="1676400" cy="518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0" name="Picture 4" descr="pink black 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8" r="81512" b="24626"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  <p:sndAc>
      <p:stSnd>
        <p:snd r:embed="rId2" name="arrow.wav"/>
      </p:stSnd>
    </p:sndAc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12533</TotalTime>
  <Words>1515</Words>
  <Application>Microsoft Macintosh PowerPoint</Application>
  <PresentationFormat>On-screen Show (4:3)</PresentationFormat>
  <Paragraphs>392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ＭＳ Ｐゴシック</vt:lpstr>
      <vt:lpstr>Arial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Clarian Health Partners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Clarian Health</dc:creator>
  <cp:lastModifiedBy>Debby Baydoun</cp:lastModifiedBy>
  <cp:revision>38</cp:revision>
  <dcterms:created xsi:type="dcterms:W3CDTF">2008-07-24T19:59:03Z</dcterms:created>
  <dcterms:modified xsi:type="dcterms:W3CDTF">2018-11-16T01:43:20Z</dcterms:modified>
</cp:coreProperties>
</file>