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9.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2.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3.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15.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16.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8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83.xml" ContentType="application/vnd.openxmlformats-officedocument.presentationml.tags+xml"/>
  <Override PartName="/ppt/notesSlides/notesSlide28.xml" ContentType="application/vnd.openxmlformats-officedocument.presentationml.notesSlide+xml"/>
  <Override PartName="/ppt/tags/tag28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7" r:id="rId2"/>
    <p:sldId id="261" r:id="rId3"/>
    <p:sldId id="295" r:id="rId4"/>
    <p:sldId id="318" r:id="rId5"/>
    <p:sldId id="376" r:id="rId6"/>
    <p:sldId id="319" r:id="rId7"/>
    <p:sldId id="377" r:id="rId8"/>
    <p:sldId id="263" r:id="rId9"/>
    <p:sldId id="378" r:id="rId10"/>
    <p:sldId id="311" r:id="rId11"/>
    <p:sldId id="339" r:id="rId12"/>
    <p:sldId id="337" r:id="rId13"/>
    <p:sldId id="374" r:id="rId14"/>
    <p:sldId id="331" r:id="rId15"/>
    <p:sldId id="307" r:id="rId16"/>
    <p:sldId id="366" r:id="rId17"/>
    <p:sldId id="269" r:id="rId18"/>
    <p:sldId id="276" r:id="rId19"/>
    <p:sldId id="312" r:id="rId20"/>
    <p:sldId id="381" r:id="rId21"/>
    <p:sldId id="360" r:id="rId22"/>
    <p:sldId id="361" r:id="rId23"/>
    <p:sldId id="309" r:id="rId24"/>
    <p:sldId id="280" r:id="rId25"/>
    <p:sldId id="301" r:id="rId26"/>
    <p:sldId id="302" r:id="rId27"/>
    <p:sldId id="291" r:id="rId28"/>
    <p:sldId id="379" r:id="rId29"/>
    <p:sldId id="362" r:id="rId30"/>
    <p:sldId id="353" r:id="rId31"/>
    <p:sldId id="354" r:id="rId32"/>
    <p:sldId id="355" r:id="rId33"/>
    <p:sldId id="356" r:id="rId34"/>
    <p:sldId id="321" r:id="rId35"/>
    <p:sldId id="313" r:id="rId36"/>
    <p:sldId id="298" r:id="rId37"/>
    <p:sldId id="274" r:id="rId38"/>
    <p:sldId id="281" r:id="rId39"/>
    <p:sldId id="330" r:id="rId40"/>
    <p:sldId id="322" r:id="rId41"/>
    <p:sldId id="286" r:id="rId42"/>
    <p:sldId id="340" r:id="rId43"/>
    <p:sldId id="287" r:id="rId44"/>
    <p:sldId id="282" r:id="rId45"/>
    <p:sldId id="283" r:id="rId46"/>
    <p:sldId id="284" r:id="rId47"/>
    <p:sldId id="341" r:id="rId48"/>
    <p:sldId id="285" r:id="rId49"/>
    <p:sldId id="383" r:id="rId50"/>
    <p:sldId id="357" r:id="rId51"/>
    <p:sldId id="375" r:id="rId52"/>
    <p:sldId id="358" r:id="rId53"/>
    <p:sldId id="320" r:id="rId54"/>
    <p:sldId id="279" r:id="rId55"/>
    <p:sldId id="342" r:id="rId56"/>
    <p:sldId id="343" r:id="rId57"/>
    <p:sldId id="344" r:id="rId58"/>
    <p:sldId id="264" r:id="rId59"/>
    <p:sldId id="267" r:id="rId60"/>
    <p:sldId id="380" r:id="rId61"/>
    <p:sldId id="278" r:id="rId62"/>
    <p:sldId id="268" r:id="rId63"/>
    <p:sldId id="271" r:id="rId64"/>
    <p:sldId id="293" r:id="rId65"/>
    <p:sldId id="294" r:id="rId66"/>
    <p:sldId id="328" r:id="rId67"/>
    <p:sldId id="363" r:id="rId68"/>
    <p:sldId id="364" r:id="rId69"/>
    <p:sldId id="365" r:id="rId70"/>
    <p:sldId id="272" r:id="rId71"/>
    <p:sldId id="347" r:id="rId72"/>
    <p:sldId id="348" r:id="rId73"/>
    <p:sldId id="266" r:id="rId74"/>
    <p:sldId id="317" r:id="rId75"/>
    <p:sldId id="329" r:id="rId76"/>
    <p:sldId id="332" r:id="rId77"/>
    <p:sldId id="324" r:id="rId78"/>
    <p:sldId id="326" r:id="rId79"/>
    <p:sldId id="327" r:id="rId80"/>
    <p:sldId id="325" r:id="rId81"/>
    <p:sldId id="359" r:id="rId82"/>
    <p:sldId id="349" r:id="rId83"/>
    <p:sldId id="304" r:id="rId84"/>
    <p:sldId id="382" r:id="rId85"/>
    <p:sldId id="258" r:id="rId86"/>
    <p:sldId id="259" r:id="rId87"/>
    <p:sldId id="260"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40FC1-1477-4E9E-992B-9F05F153A79F}" v="171" dt="2018-11-16T03:42:01.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153" autoAdjust="0"/>
  </p:normalViewPr>
  <p:slideViewPr>
    <p:cSldViewPr snapToGrid="0">
      <p:cViewPr varScale="1">
        <p:scale>
          <a:sx n="109" d="100"/>
          <a:sy n="109" d="100"/>
        </p:scale>
        <p:origin x="63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Roberts" userId="eaad7fbc-bd9d-44cd-8eb5-f46583e41323" providerId="ADAL" clId="{62640FC1-1477-4E9E-992B-9F05F153A79F}"/>
    <pc:docChg chg="undo custSel addSld delSld modSld sldOrd">
      <pc:chgData name="Aaron Roberts" userId="eaad7fbc-bd9d-44cd-8eb5-f46583e41323" providerId="ADAL" clId="{62640FC1-1477-4E9E-992B-9F05F153A79F}" dt="2018-11-16T03:42:13.523" v="491" actId="20577"/>
      <pc:docMkLst>
        <pc:docMk/>
      </pc:docMkLst>
      <pc:sldChg chg="modSp">
        <pc:chgData name="Aaron Roberts" userId="eaad7fbc-bd9d-44cd-8eb5-f46583e41323" providerId="ADAL" clId="{62640FC1-1477-4E9E-992B-9F05F153A79F}" dt="2018-11-16T02:19:11.092" v="368" actId="1076"/>
        <pc:sldMkLst>
          <pc:docMk/>
          <pc:sldMk cId="536470531" sldId="257"/>
        </pc:sldMkLst>
        <pc:picChg chg="mod">
          <ac:chgData name="Aaron Roberts" userId="eaad7fbc-bd9d-44cd-8eb5-f46583e41323" providerId="ADAL" clId="{62640FC1-1477-4E9E-992B-9F05F153A79F}" dt="2018-11-16T02:19:11.092" v="368" actId="1076"/>
          <ac:picMkLst>
            <pc:docMk/>
            <pc:sldMk cId="536470531" sldId="257"/>
            <ac:picMk id="6" creationId="{00000000-0000-0000-0000-000000000000}"/>
          </ac:picMkLst>
        </pc:picChg>
        <pc:picChg chg="mod">
          <ac:chgData name="Aaron Roberts" userId="eaad7fbc-bd9d-44cd-8eb5-f46583e41323" providerId="ADAL" clId="{62640FC1-1477-4E9E-992B-9F05F153A79F}" dt="2018-11-16T00:29:42.529" v="1" actId="1076"/>
          <ac:picMkLst>
            <pc:docMk/>
            <pc:sldMk cId="536470531" sldId="257"/>
            <ac:picMk id="1028" creationId="{00000000-0000-0000-0000-000000000000}"/>
          </ac:picMkLst>
        </pc:picChg>
      </pc:sldChg>
      <pc:sldChg chg="modSp">
        <pc:chgData name="Aaron Roberts" userId="eaad7fbc-bd9d-44cd-8eb5-f46583e41323" providerId="ADAL" clId="{62640FC1-1477-4E9E-992B-9F05F153A79F}" dt="2018-11-16T03:40:19.531" v="479" actId="20577"/>
        <pc:sldMkLst>
          <pc:docMk/>
          <pc:sldMk cId="3368462643" sldId="258"/>
        </pc:sldMkLst>
        <pc:spChg chg="mod">
          <ac:chgData name="Aaron Roberts" userId="eaad7fbc-bd9d-44cd-8eb5-f46583e41323" providerId="ADAL" clId="{62640FC1-1477-4E9E-992B-9F05F153A79F}" dt="2018-11-16T03:40:19.531" v="479" actId="20577"/>
          <ac:spMkLst>
            <pc:docMk/>
            <pc:sldMk cId="3368462643" sldId="258"/>
            <ac:spMk id="3" creationId="{00000000-0000-0000-0000-000000000000}"/>
          </ac:spMkLst>
        </pc:spChg>
      </pc:sldChg>
      <pc:sldChg chg="modSp modTransition">
        <pc:chgData name="Aaron Roberts" userId="eaad7fbc-bd9d-44cd-8eb5-f46583e41323" providerId="ADAL" clId="{62640FC1-1477-4E9E-992B-9F05F153A79F}" dt="2018-11-16T03:41:24.700" v="488" actId="20577"/>
        <pc:sldMkLst>
          <pc:docMk/>
          <pc:sldMk cId="1859276905" sldId="259"/>
        </pc:sldMkLst>
        <pc:spChg chg="mod">
          <ac:chgData name="Aaron Roberts" userId="eaad7fbc-bd9d-44cd-8eb5-f46583e41323" providerId="ADAL" clId="{62640FC1-1477-4E9E-992B-9F05F153A79F}" dt="2018-11-16T01:20:59.486" v="193" actId="20577"/>
          <ac:spMkLst>
            <pc:docMk/>
            <pc:sldMk cId="1859276905" sldId="259"/>
            <ac:spMk id="2" creationId="{00000000-0000-0000-0000-000000000000}"/>
          </ac:spMkLst>
        </pc:spChg>
        <pc:spChg chg="mod">
          <ac:chgData name="Aaron Roberts" userId="eaad7fbc-bd9d-44cd-8eb5-f46583e41323" providerId="ADAL" clId="{62640FC1-1477-4E9E-992B-9F05F153A79F}" dt="2018-11-16T03:41:24.700" v="488" actId="20577"/>
          <ac:spMkLst>
            <pc:docMk/>
            <pc:sldMk cId="1859276905" sldId="259"/>
            <ac:spMk id="3" creationId="{00000000-0000-0000-0000-000000000000}"/>
          </ac:spMkLst>
        </pc:spChg>
      </pc:sldChg>
      <pc:sldChg chg="modSp">
        <pc:chgData name="Aaron Roberts" userId="eaad7fbc-bd9d-44cd-8eb5-f46583e41323" providerId="ADAL" clId="{62640FC1-1477-4E9E-992B-9F05F153A79F}" dt="2018-11-16T03:42:13.523" v="491" actId="20577"/>
        <pc:sldMkLst>
          <pc:docMk/>
          <pc:sldMk cId="262129689" sldId="260"/>
        </pc:sldMkLst>
        <pc:spChg chg="mod">
          <ac:chgData name="Aaron Roberts" userId="eaad7fbc-bd9d-44cd-8eb5-f46583e41323" providerId="ADAL" clId="{62640FC1-1477-4E9E-992B-9F05F153A79F}" dt="2018-11-16T03:42:13.523" v="491" actId="20577"/>
          <ac:spMkLst>
            <pc:docMk/>
            <pc:sldMk cId="262129689" sldId="260"/>
            <ac:spMk id="2" creationId="{00000000-0000-0000-0000-000000000000}"/>
          </ac:spMkLst>
        </pc:spChg>
      </pc:sldChg>
      <pc:sldChg chg="addSp delSp modSp">
        <pc:chgData name="Aaron Roberts" userId="eaad7fbc-bd9d-44cd-8eb5-f46583e41323" providerId="ADAL" clId="{62640FC1-1477-4E9E-992B-9F05F153A79F}" dt="2018-11-16T00:31:45.985" v="4" actId="1076"/>
        <pc:sldMkLst>
          <pc:docMk/>
          <pc:sldMk cId="1106496323" sldId="261"/>
        </pc:sldMkLst>
        <pc:picChg chg="add mod">
          <ac:chgData name="Aaron Roberts" userId="eaad7fbc-bd9d-44cd-8eb5-f46583e41323" providerId="ADAL" clId="{62640FC1-1477-4E9E-992B-9F05F153A79F}" dt="2018-11-16T00:31:45.985" v="4" actId="1076"/>
          <ac:picMkLst>
            <pc:docMk/>
            <pc:sldMk cId="1106496323" sldId="261"/>
            <ac:picMk id="5" creationId="{FF52821C-E394-4DC5-BF8C-613187C2371B}"/>
          </ac:picMkLst>
        </pc:picChg>
        <pc:picChg chg="del">
          <ac:chgData name="Aaron Roberts" userId="eaad7fbc-bd9d-44cd-8eb5-f46583e41323" providerId="ADAL" clId="{62640FC1-1477-4E9E-992B-9F05F153A79F}" dt="2018-11-16T00:31:37.405" v="2" actId="478"/>
          <ac:picMkLst>
            <pc:docMk/>
            <pc:sldMk cId="1106496323" sldId="261"/>
            <ac:picMk id="1026" creationId="{00000000-0000-0000-0000-000000000000}"/>
          </ac:picMkLst>
        </pc:picChg>
      </pc:sldChg>
      <pc:sldChg chg="modTransition">
        <pc:chgData name="Aaron Roberts" userId="eaad7fbc-bd9d-44cd-8eb5-f46583e41323" providerId="ADAL" clId="{62640FC1-1477-4E9E-992B-9F05F153A79F}" dt="2018-11-16T03:28:28.997" v="420"/>
        <pc:sldMkLst>
          <pc:docMk/>
          <pc:sldMk cId="3123629414" sldId="264"/>
        </pc:sldMkLst>
      </pc:sldChg>
      <pc:sldChg chg="del">
        <pc:chgData name="Aaron Roberts" userId="eaad7fbc-bd9d-44cd-8eb5-f46583e41323" providerId="ADAL" clId="{62640FC1-1477-4E9E-992B-9F05F153A79F}" dt="2018-11-16T02:36:31.362" v="382" actId="2696"/>
        <pc:sldMkLst>
          <pc:docMk/>
          <pc:sldMk cId="4101380926" sldId="265"/>
        </pc:sldMkLst>
      </pc:sldChg>
      <pc:sldChg chg="modTransition">
        <pc:chgData name="Aaron Roberts" userId="eaad7fbc-bd9d-44cd-8eb5-f46583e41323" providerId="ADAL" clId="{62640FC1-1477-4E9E-992B-9F05F153A79F}" dt="2018-11-16T02:15:33.665" v="365"/>
        <pc:sldMkLst>
          <pc:docMk/>
          <pc:sldMk cId="199545160" sldId="266"/>
        </pc:sldMkLst>
      </pc:sldChg>
      <pc:sldChg chg="modTransition">
        <pc:chgData name="Aaron Roberts" userId="eaad7fbc-bd9d-44cd-8eb5-f46583e41323" providerId="ADAL" clId="{62640FC1-1477-4E9E-992B-9F05F153A79F}" dt="2018-11-16T03:30:29.437" v="423"/>
        <pc:sldMkLst>
          <pc:docMk/>
          <pc:sldMk cId="3125776178" sldId="267"/>
        </pc:sldMkLst>
      </pc:sldChg>
      <pc:sldChg chg="del">
        <pc:chgData name="Aaron Roberts" userId="eaad7fbc-bd9d-44cd-8eb5-f46583e41323" providerId="ADAL" clId="{62640FC1-1477-4E9E-992B-9F05F153A79F}" dt="2018-11-16T00:39:00.486" v="25" actId="2696"/>
        <pc:sldMkLst>
          <pc:docMk/>
          <pc:sldMk cId="829127739" sldId="275"/>
        </pc:sldMkLst>
      </pc:sldChg>
      <pc:sldChg chg="modTransition">
        <pc:chgData name="Aaron Roberts" userId="eaad7fbc-bd9d-44cd-8eb5-f46583e41323" providerId="ADAL" clId="{62640FC1-1477-4E9E-992B-9F05F153A79F}" dt="2018-11-16T01:02:20.560" v="82"/>
        <pc:sldMkLst>
          <pc:docMk/>
          <pc:sldMk cId="2892199172" sldId="276"/>
        </pc:sldMkLst>
      </pc:sldChg>
      <pc:sldChg chg="modTransition">
        <pc:chgData name="Aaron Roberts" userId="eaad7fbc-bd9d-44cd-8eb5-f46583e41323" providerId="ADAL" clId="{62640FC1-1477-4E9E-992B-9F05F153A79F}" dt="2018-11-16T03:28:40.980" v="422"/>
        <pc:sldMkLst>
          <pc:docMk/>
          <pc:sldMk cId="615018521" sldId="278"/>
        </pc:sldMkLst>
      </pc:sldChg>
      <pc:sldChg chg="del">
        <pc:chgData name="Aaron Roberts" userId="eaad7fbc-bd9d-44cd-8eb5-f46583e41323" providerId="ADAL" clId="{62640FC1-1477-4E9E-992B-9F05F153A79F}" dt="2018-11-16T01:40:00.117" v="234" actId="2696"/>
        <pc:sldMkLst>
          <pc:docMk/>
          <pc:sldMk cId="1024850178" sldId="280"/>
        </pc:sldMkLst>
      </pc:sldChg>
      <pc:sldChg chg="add ord">
        <pc:chgData name="Aaron Roberts" userId="eaad7fbc-bd9d-44cd-8eb5-f46583e41323" providerId="ADAL" clId="{62640FC1-1477-4E9E-992B-9F05F153A79F}" dt="2018-11-16T01:40:17.618" v="236"/>
        <pc:sldMkLst>
          <pc:docMk/>
          <pc:sldMk cId="1084690487" sldId="280"/>
        </pc:sldMkLst>
      </pc:sldChg>
      <pc:sldChg chg="add modTransition">
        <pc:chgData name="Aaron Roberts" userId="eaad7fbc-bd9d-44cd-8eb5-f46583e41323" providerId="ADAL" clId="{62640FC1-1477-4E9E-992B-9F05F153A79F}" dt="2018-11-16T01:55:25.136" v="322"/>
        <pc:sldMkLst>
          <pc:docMk/>
          <pc:sldMk cId="2608554070" sldId="291"/>
        </pc:sldMkLst>
      </pc:sldChg>
      <pc:sldChg chg="addSp modSp">
        <pc:chgData name="Aaron Roberts" userId="eaad7fbc-bd9d-44cd-8eb5-f46583e41323" providerId="ADAL" clId="{62640FC1-1477-4E9E-992B-9F05F153A79F}" dt="2018-11-16T01:41:50.398" v="237" actId="113"/>
        <pc:sldMkLst>
          <pc:docMk/>
          <pc:sldMk cId="2529443350" sldId="295"/>
        </pc:sldMkLst>
        <pc:spChg chg="mod">
          <ac:chgData name="Aaron Roberts" userId="eaad7fbc-bd9d-44cd-8eb5-f46583e41323" providerId="ADAL" clId="{62640FC1-1477-4E9E-992B-9F05F153A79F}" dt="2018-11-16T01:41:50.398" v="237" actId="113"/>
          <ac:spMkLst>
            <pc:docMk/>
            <pc:sldMk cId="2529443350" sldId="295"/>
            <ac:spMk id="2" creationId="{00000000-0000-0000-0000-000000000000}"/>
          </ac:spMkLst>
        </pc:spChg>
        <pc:picChg chg="add">
          <ac:chgData name="Aaron Roberts" userId="eaad7fbc-bd9d-44cd-8eb5-f46583e41323" providerId="ADAL" clId="{62640FC1-1477-4E9E-992B-9F05F153A79F}" dt="2018-11-16T00:31:58.229" v="5"/>
          <ac:picMkLst>
            <pc:docMk/>
            <pc:sldMk cId="2529443350" sldId="295"/>
            <ac:picMk id="5" creationId="{B8906BF5-1BD4-4555-82F0-F1AAEA3E9239}"/>
          </ac:picMkLst>
        </pc:picChg>
      </pc:sldChg>
      <pc:sldChg chg="modSp">
        <pc:chgData name="Aaron Roberts" userId="eaad7fbc-bd9d-44cd-8eb5-f46583e41323" providerId="ADAL" clId="{62640FC1-1477-4E9E-992B-9F05F153A79F}" dt="2018-11-16T01:04:59.595" v="115" actId="20577"/>
        <pc:sldMkLst>
          <pc:docMk/>
          <pc:sldMk cId="2509335248" sldId="298"/>
        </pc:sldMkLst>
        <pc:spChg chg="mod">
          <ac:chgData name="Aaron Roberts" userId="eaad7fbc-bd9d-44cd-8eb5-f46583e41323" providerId="ADAL" clId="{62640FC1-1477-4E9E-992B-9F05F153A79F}" dt="2018-11-16T01:04:59.595" v="115" actId="20577"/>
          <ac:spMkLst>
            <pc:docMk/>
            <pc:sldMk cId="2509335248" sldId="298"/>
            <ac:spMk id="2" creationId="{00000000-0000-0000-0000-000000000000}"/>
          </ac:spMkLst>
        </pc:spChg>
        <pc:spChg chg="mod">
          <ac:chgData name="Aaron Roberts" userId="eaad7fbc-bd9d-44cd-8eb5-f46583e41323" providerId="ADAL" clId="{62640FC1-1477-4E9E-992B-9F05F153A79F}" dt="2018-11-16T01:04:08.147" v="91" actId="20577"/>
          <ac:spMkLst>
            <pc:docMk/>
            <pc:sldMk cId="2509335248" sldId="298"/>
            <ac:spMk id="3" creationId="{00000000-0000-0000-0000-000000000000}"/>
          </ac:spMkLst>
        </pc:spChg>
      </pc:sldChg>
      <pc:sldChg chg="addSp delSp modSp add">
        <pc:chgData name="Aaron Roberts" userId="eaad7fbc-bd9d-44cd-8eb5-f46583e41323" providerId="ADAL" clId="{62640FC1-1477-4E9E-992B-9F05F153A79F}" dt="2018-11-16T01:56:36.140" v="328" actId="122"/>
        <pc:sldMkLst>
          <pc:docMk/>
          <pc:sldMk cId="2611663944" sldId="301"/>
        </pc:sldMkLst>
        <pc:spChg chg="add del mod">
          <ac:chgData name="Aaron Roberts" userId="eaad7fbc-bd9d-44cd-8eb5-f46583e41323" providerId="ADAL" clId="{62640FC1-1477-4E9E-992B-9F05F153A79F}" dt="2018-11-16T01:37:36.018" v="229"/>
          <ac:spMkLst>
            <pc:docMk/>
            <pc:sldMk cId="2611663944" sldId="301"/>
            <ac:spMk id="2" creationId="{EAA6253E-5BB7-4FD7-BB9E-54685647964C}"/>
          </ac:spMkLst>
        </pc:spChg>
        <pc:spChg chg="add del mod">
          <ac:chgData name="Aaron Roberts" userId="eaad7fbc-bd9d-44cd-8eb5-f46583e41323" providerId="ADAL" clId="{62640FC1-1477-4E9E-992B-9F05F153A79F}" dt="2018-11-16T01:37:36.018" v="229"/>
          <ac:spMkLst>
            <pc:docMk/>
            <pc:sldMk cId="2611663944" sldId="301"/>
            <ac:spMk id="5" creationId="{3385ADAC-72AB-49EB-8045-1E24E862E1CD}"/>
          </ac:spMkLst>
        </pc:spChg>
        <pc:spChg chg="add del mod">
          <ac:chgData name="Aaron Roberts" userId="eaad7fbc-bd9d-44cd-8eb5-f46583e41323" providerId="ADAL" clId="{62640FC1-1477-4E9E-992B-9F05F153A79F}" dt="2018-11-16T01:37:36.018" v="229"/>
          <ac:spMkLst>
            <pc:docMk/>
            <pc:sldMk cId="2611663944" sldId="301"/>
            <ac:spMk id="6" creationId="{B55EE44A-143D-46AE-AF89-0E812E3631D3}"/>
          </ac:spMkLst>
        </pc:spChg>
        <pc:spChg chg="mod">
          <ac:chgData name="Aaron Roberts" userId="eaad7fbc-bd9d-44cd-8eb5-f46583e41323" providerId="ADAL" clId="{62640FC1-1477-4E9E-992B-9F05F153A79F}" dt="2018-11-16T01:56:36.140" v="328" actId="122"/>
          <ac:spMkLst>
            <pc:docMk/>
            <pc:sldMk cId="2611663944" sldId="301"/>
            <ac:spMk id="41" creationId="{00000000-0000-0000-0000-000000000000}"/>
          </ac:spMkLst>
        </pc:spChg>
        <pc:spChg chg="add del mod">
          <ac:chgData name="Aaron Roberts" userId="eaad7fbc-bd9d-44cd-8eb5-f46583e41323" providerId="ADAL" clId="{62640FC1-1477-4E9E-992B-9F05F153A79F}" dt="2018-11-16T01:37:36.018" v="229"/>
          <ac:spMkLst>
            <pc:docMk/>
            <pc:sldMk cId="2611663944" sldId="301"/>
            <ac:spMk id="44" creationId="{C6A64A94-ED4E-496E-BFF0-BAA3598B8A82}"/>
          </ac:spMkLst>
        </pc:spChg>
        <pc:spChg chg="add del mod">
          <ac:chgData name="Aaron Roberts" userId="eaad7fbc-bd9d-44cd-8eb5-f46583e41323" providerId="ADAL" clId="{62640FC1-1477-4E9E-992B-9F05F153A79F}" dt="2018-11-16T01:37:58.757" v="231"/>
          <ac:spMkLst>
            <pc:docMk/>
            <pc:sldMk cId="2611663944" sldId="301"/>
            <ac:spMk id="45" creationId="{7624D92C-5B3F-482A-98EE-ADCD8B3FEC53}"/>
          </ac:spMkLst>
        </pc:spChg>
      </pc:sldChg>
      <pc:sldChg chg="add modTransition">
        <pc:chgData name="Aaron Roberts" userId="eaad7fbc-bd9d-44cd-8eb5-f46583e41323" providerId="ADAL" clId="{62640FC1-1477-4E9E-992B-9F05F153A79F}" dt="2018-11-16T01:55:01.528" v="321"/>
        <pc:sldMkLst>
          <pc:docMk/>
          <pc:sldMk cId="2337075856" sldId="302"/>
        </pc:sldMkLst>
      </pc:sldChg>
      <pc:sldChg chg="modSp">
        <pc:chgData name="Aaron Roberts" userId="eaad7fbc-bd9d-44cd-8eb5-f46583e41323" providerId="ADAL" clId="{62640FC1-1477-4E9E-992B-9F05F153A79F}" dt="2018-11-16T03:38:38.230" v="433" actId="20577"/>
        <pc:sldMkLst>
          <pc:docMk/>
          <pc:sldMk cId="3665778687" sldId="304"/>
        </pc:sldMkLst>
        <pc:spChg chg="mod">
          <ac:chgData name="Aaron Roberts" userId="eaad7fbc-bd9d-44cd-8eb5-f46583e41323" providerId="ADAL" clId="{62640FC1-1477-4E9E-992B-9F05F153A79F}" dt="2018-11-16T03:38:38.230" v="433" actId="20577"/>
          <ac:spMkLst>
            <pc:docMk/>
            <pc:sldMk cId="3665778687" sldId="304"/>
            <ac:spMk id="356355" creationId="{00000000-0000-0000-0000-000000000000}"/>
          </ac:spMkLst>
        </pc:spChg>
      </pc:sldChg>
      <pc:sldChg chg="modTransition">
        <pc:chgData name="Aaron Roberts" userId="eaad7fbc-bd9d-44cd-8eb5-f46583e41323" providerId="ADAL" clId="{62640FC1-1477-4E9E-992B-9F05F153A79F}" dt="2018-11-16T01:02:17.359" v="81"/>
        <pc:sldMkLst>
          <pc:docMk/>
          <pc:sldMk cId="3219044358" sldId="307"/>
        </pc:sldMkLst>
      </pc:sldChg>
      <pc:sldChg chg="addSp delSp modSp add">
        <pc:chgData name="Aaron Roberts" userId="eaad7fbc-bd9d-44cd-8eb5-f46583e41323" providerId="ADAL" clId="{62640FC1-1477-4E9E-992B-9F05F153A79F}" dt="2018-11-16T01:56:02.170" v="324" actId="6549"/>
        <pc:sldMkLst>
          <pc:docMk/>
          <pc:sldMk cId="1721583288" sldId="309"/>
        </pc:sldMkLst>
        <pc:spChg chg="mod">
          <ac:chgData name="Aaron Roberts" userId="eaad7fbc-bd9d-44cd-8eb5-f46583e41323" providerId="ADAL" clId="{62640FC1-1477-4E9E-992B-9F05F153A79F}" dt="2018-11-16T01:56:02.170" v="324" actId="6549"/>
          <ac:spMkLst>
            <pc:docMk/>
            <pc:sldMk cId="1721583288" sldId="309"/>
            <ac:spMk id="2" creationId="{00000000-0000-0000-0000-000000000000}"/>
          </ac:spMkLst>
        </pc:spChg>
        <pc:spChg chg="add del mod">
          <ac:chgData name="Aaron Roberts" userId="eaad7fbc-bd9d-44cd-8eb5-f46583e41323" providerId="ADAL" clId="{62640FC1-1477-4E9E-992B-9F05F153A79F}" dt="2018-11-16T01:37:08.676" v="227"/>
          <ac:spMkLst>
            <pc:docMk/>
            <pc:sldMk cId="1721583288" sldId="309"/>
            <ac:spMk id="4" creationId="{C02FD6B1-DCB6-4A63-BE95-B174598EFC95}"/>
          </ac:spMkLst>
        </pc:spChg>
        <pc:spChg chg="add del mod">
          <ac:chgData name="Aaron Roberts" userId="eaad7fbc-bd9d-44cd-8eb5-f46583e41323" providerId="ADAL" clId="{62640FC1-1477-4E9E-992B-9F05F153A79F}" dt="2018-11-16T01:37:08.676" v="227"/>
          <ac:spMkLst>
            <pc:docMk/>
            <pc:sldMk cId="1721583288" sldId="309"/>
            <ac:spMk id="5" creationId="{33D7E7F7-F989-4912-8136-D9638AB20F12}"/>
          </ac:spMkLst>
        </pc:spChg>
        <pc:spChg chg="add del mod">
          <ac:chgData name="Aaron Roberts" userId="eaad7fbc-bd9d-44cd-8eb5-f46583e41323" providerId="ADAL" clId="{62640FC1-1477-4E9E-992B-9F05F153A79F}" dt="2018-11-16T01:38:45.780" v="232"/>
          <ac:spMkLst>
            <pc:docMk/>
            <pc:sldMk cId="1721583288" sldId="309"/>
            <ac:spMk id="6" creationId="{8535CBCF-AB3C-4009-A3BB-4AA6A895BA05}"/>
          </ac:spMkLst>
        </pc:spChg>
      </pc:sldChg>
      <pc:sldChg chg="modSp ord modTransition">
        <pc:chgData name="Aaron Roberts" userId="eaad7fbc-bd9d-44cd-8eb5-f46583e41323" providerId="ADAL" clId="{62640FC1-1477-4E9E-992B-9F05F153A79F}" dt="2018-11-16T02:19:56.126" v="374" actId="27636"/>
        <pc:sldMkLst>
          <pc:docMk/>
          <pc:sldMk cId="1612955261" sldId="311"/>
        </pc:sldMkLst>
        <pc:spChg chg="mod">
          <ac:chgData name="Aaron Roberts" userId="eaad7fbc-bd9d-44cd-8eb5-f46583e41323" providerId="ADAL" clId="{62640FC1-1477-4E9E-992B-9F05F153A79F}" dt="2018-11-16T02:19:56.126" v="374" actId="27636"/>
          <ac:spMkLst>
            <pc:docMk/>
            <pc:sldMk cId="1612955261" sldId="311"/>
            <ac:spMk id="3" creationId="{00000000-0000-0000-0000-000000000000}"/>
          </ac:spMkLst>
        </pc:spChg>
        <pc:picChg chg="mod">
          <ac:chgData name="Aaron Roberts" userId="eaad7fbc-bd9d-44cd-8eb5-f46583e41323" providerId="ADAL" clId="{62640FC1-1477-4E9E-992B-9F05F153A79F}" dt="2018-11-16T01:47:54.319" v="307" actId="1076"/>
          <ac:picMkLst>
            <pc:docMk/>
            <pc:sldMk cId="1612955261" sldId="311"/>
            <ac:picMk id="5" creationId="{00000000-0000-0000-0000-000000000000}"/>
          </ac:picMkLst>
        </pc:picChg>
        <pc:picChg chg="mod">
          <ac:chgData name="Aaron Roberts" userId="eaad7fbc-bd9d-44cd-8eb5-f46583e41323" providerId="ADAL" clId="{62640FC1-1477-4E9E-992B-9F05F153A79F}" dt="2018-11-16T01:47:54.319" v="307" actId="1076"/>
          <ac:picMkLst>
            <pc:docMk/>
            <pc:sldMk cId="1612955261" sldId="311"/>
            <ac:picMk id="6" creationId="{00000000-0000-0000-0000-000000000000}"/>
          </ac:picMkLst>
        </pc:picChg>
      </pc:sldChg>
      <pc:sldChg chg="addSp delSp modSp mod setBg setClrOvrMap">
        <pc:chgData name="Aaron Roberts" userId="eaad7fbc-bd9d-44cd-8eb5-f46583e41323" providerId="ADAL" clId="{62640FC1-1477-4E9E-992B-9F05F153A79F}" dt="2018-11-16T00:44:33.993" v="37" actId="20577"/>
        <pc:sldMkLst>
          <pc:docMk/>
          <pc:sldMk cId="502759946" sldId="318"/>
        </pc:sldMkLst>
        <pc:spChg chg="mod">
          <ac:chgData name="Aaron Roberts" userId="eaad7fbc-bd9d-44cd-8eb5-f46583e41323" providerId="ADAL" clId="{62640FC1-1477-4E9E-992B-9F05F153A79F}" dt="2018-11-16T00:32:35.405" v="8" actId="26606"/>
          <ac:spMkLst>
            <pc:docMk/>
            <pc:sldMk cId="502759946" sldId="318"/>
            <ac:spMk id="2" creationId="{00000000-0000-0000-0000-000000000000}"/>
          </ac:spMkLst>
        </pc:spChg>
        <pc:spChg chg="mod">
          <ac:chgData name="Aaron Roberts" userId="eaad7fbc-bd9d-44cd-8eb5-f46583e41323" providerId="ADAL" clId="{62640FC1-1477-4E9E-992B-9F05F153A79F}" dt="2018-11-16T00:44:33.993" v="37" actId="20577"/>
          <ac:spMkLst>
            <pc:docMk/>
            <pc:sldMk cId="502759946" sldId="318"/>
            <ac:spMk id="3" creationId="{00000000-0000-0000-0000-000000000000}"/>
          </ac:spMkLst>
        </pc:spChg>
        <pc:spChg chg="add del">
          <ac:chgData name="Aaron Roberts" userId="eaad7fbc-bd9d-44cd-8eb5-f46583e41323" providerId="ADAL" clId="{62640FC1-1477-4E9E-992B-9F05F153A79F}" dt="2018-11-16T00:32:35.405" v="8" actId="26606"/>
          <ac:spMkLst>
            <pc:docMk/>
            <pc:sldMk cId="502759946" sldId="318"/>
            <ac:spMk id="10" creationId="{EF9B8DF2-C3F5-49A2-94D2-F7B65A0F1F15}"/>
          </ac:spMkLst>
        </pc:spChg>
        <pc:picChg chg="mod">
          <ac:chgData name="Aaron Roberts" userId="eaad7fbc-bd9d-44cd-8eb5-f46583e41323" providerId="ADAL" clId="{62640FC1-1477-4E9E-992B-9F05F153A79F}" dt="2018-11-16T00:32:35.405" v="8" actId="26606"/>
          <ac:picMkLst>
            <pc:docMk/>
            <pc:sldMk cId="502759946" sldId="318"/>
            <ac:picMk id="4" creationId="{00000000-0000-0000-0000-000000000000}"/>
          </ac:picMkLst>
        </pc:picChg>
        <pc:picChg chg="add mod ord">
          <ac:chgData name="Aaron Roberts" userId="eaad7fbc-bd9d-44cd-8eb5-f46583e41323" providerId="ADAL" clId="{62640FC1-1477-4E9E-992B-9F05F153A79F}" dt="2018-11-16T00:32:35.405" v="8" actId="26606"/>
          <ac:picMkLst>
            <pc:docMk/>
            <pc:sldMk cId="502759946" sldId="318"/>
            <ac:picMk id="5" creationId="{56D5A942-E7D9-43A3-8715-DE6AD9606C17}"/>
          </ac:picMkLst>
        </pc:picChg>
      </pc:sldChg>
      <pc:sldChg chg="delSp modSp ord modTransition delAnim">
        <pc:chgData name="Aaron Roberts" userId="eaad7fbc-bd9d-44cd-8eb5-f46583e41323" providerId="ADAL" clId="{62640FC1-1477-4E9E-992B-9F05F153A79F}" dt="2018-11-16T01:45:41.402" v="303" actId="6549"/>
        <pc:sldMkLst>
          <pc:docMk/>
          <pc:sldMk cId="4157659353" sldId="319"/>
        </pc:sldMkLst>
        <pc:spChg chg="mod">
          <ac:chgData name="Aaron Roberts" userId="eaad7fbc-bd9d-44cd-8eb5-f46583e41323" providerId="ADAL" clId="{62640FC1-1477-4E9E-992B-9F05F153A79F}" dt="2018-11-16T01:45:41.402" v="303" actId="6549"/>
          <ac:spMkLst>
            <pc:docMk/>
            <pc:sldMk cId="4157659353" sldId="319"/>
            <ac:spMk id="2" creationId="{00000000-0000-0000-0000-000000000000}"/>
          </ac:spMkLst>
        </pc:spChg>
        <pc:picChg chg="del">
          <ac:chgData name="Aaron Roberts" userId="eaad7fbc-bd9d-44cd-8eb5-f46583e41323" providerId="ADAL" clId="{62640FC1-1477-4E9E-992B-9F05F153A79F}" dt="2018-11-16T00:37:18.535" v="23" actId="478"/>
          <ac:picMkLst>
            <pc:docMk/>
            <pc:sldMk cId="4157659353" sldId="319"/>
            <ac:picMk id="4" creationId="{00000000-0000-0000-0000-000000000000}"/>
          </ac:picMkLst>
        </pc:picChg>
      </pc:sldChg>
      <pc:sldChg chg="addSp delSp modSp mod setBg setClrOvrMap">
        <pc:chgData name="Aaron Roberts" userId="eaad7fbc-bd9d-44cd-8eb5-f46583e41323" providerId="ADAL" clId="{62640FC1-1477-4E9E-992B-9F05F153A79F}" dt="2018-11-16T01:03:57.067" v="85" actId="26606"/>
        <pc:sldMkLst>
          <pc:docMk/>
          <pc:sldMk cId="1996535332" sldId="321"/>
        </pc:sldMkLst>
        <pc:spChg chg="mod">
          <ac:chgData name="Aaron Roberts" userId="eaad7fbc-bd9d-44cd-8eb5-f46583e41323" providerId="ADAL" clId="{62640FC1-1477-4E9E-992B-9F05F153A79F}" dt="2018-11-16T00:41:33.392" v="33" actId="26606"/>
          <ac:spMkLst>
            <pc:docMk/>
            <pc:sldMk cId="1996535332" sldId="321"/>
            <ac:spMk id="2" creationId="{00000000-0000-0000-0000-000000000000}"/>
          </ac:spMkLst>
        </pc:spChg>
        <pc:spChg chg="mod">
          <ac:chgData name="Aaron Roberts" userId="eaad7fbc-bd9d-44cd-8eb5-f46583e41323" providerId="ADAL" clId="{62640FC1-1477-4E9E-992B-9F05F153A79F}" dt="2018-11-16T00:41:33.392" v="33" actId="26606"/>
          <ac:spMkLst>
            <pc:docMk/>
            <pc:sldMk cId="1996535332" sldId="321"/>
            <ac:spMk id="3" creationId="{00000000-0000-0000-0000-000000000000}"/>
          </ac:spMkLst>
        </pc:spChg>
        <pc:spChg chg="add del">
          <ac:chgData name="Aaron Roberts" userId="eaad7fbc-bd9d-44cd-8eb5-f46583e41323" providerId="ADAL" clId="{62640FC1-1477-4E9E-992B-9F05F153A79F}" dt="2018-11-16T00:41:18.442" v="28" actId="26606"/>
          <ac:spMkLst>
            <pc:docMk/>
            <pc:sldMk cId="1996535332" sldId="321"/>
            <ac:spMk id="8" creationId="{23962611-DFD5-4092-AAFD-559E3DFCE2C9}"/>
          </ac:spMkLst>
        </pc:spChg>
        <pc:spChg chg="add del">
          <ac:chgData name="Aaron Roberts" userId="eaad7fbc-bd9d-44cd-8eb5-f46583e41323" providerId="ADAL" clId="{62640FC1-1477-4E9E-992B-9F05F153A79F}" dt="2018-11-16T00:41:20.753" v="30" actId="26606"/>
          <ac:spMkLst>
            <pc:docMk/>
            <pc:sldMk cId="1996535332" sldId="321"/>
            <ac:spMk id="12" creationId="{B672F332-AF08-46C6-94F0-77684310D7B7}"/>
          </ac:spMkLst>
        </pc:spChg>
        <pc:spChg chg="add del">
          <ac:chgData name="Aaron Roberts" userId="eaad7fbc-bd9d-44cd-8eb5-f46583e41323" providerId="ADAL" clId="{62640FC1-1477-4E9E-992B-9F05F153A79F}" dt="2018-11-16T00:41:20.753" v="30" actId="26606"/>
          <ac:spMkLst>
            <pc:docMk/>
            <pc:sldMk cId="1996535332" sldId="321"/>
            <ac:spMk id="13" creationId="{559AE206-7EBA-4D33-8BC9-9D8158553F0E}"/>
          </ac:spMkLst>
        </pc:spChg>
        <pc:spChg chg="add del">
          <ac:chgData name="Aaron Roberts" userId="eaad7fbc-bd9d-44cd-8eb5-f46583e41323" providerId="ADAL" clId="{62640FC1-1477-4E9E-992B-9F05F153A79F}" dt="2018-11-16T00:41:20.753" v="30" actId="26606"/>
          <ac:spMkLst>
            <pc:docMk/>
            <pc:sldMk cId="1996535332" sldId="321"/>
            <ac:spMk id="14" creationId="{34244EF8-D73A-40E1-BE73-D46E6B4B04ED}"/>
          </ac:spMkLst>
        </pc:spChg>
        <pc:spChg chg="add del">
          <ac:chgData name="Aaron Roberts" userId="eaad7fbc-bd9d-44cd-8eb5-f46583e41323" providerId="ADAL" clId="{62640FC1-1477-4E9E-992B-9F05F153A79F}" dt="2018-11-16T00:41:20.753" v="30" actId="26606"/>
          <ac:spMkLst>
            <pc:docMk/>
            <pc:sldMk cId="1996535332" sldId="321"/>
            <ac:spMk id="15" creationId="{6437D937-A7F1-4011-92B4-328E5BE1B166}"/>
          </ac:spMkLst>
        </pc:spChg>
        <pc:spChg chg="add del">
          <ac:chgData name="Aaron Roberts" userId="eaad7fbc-bd9d-44cd-8eb5-f46583e41323" providerId="ADAL" clId="{62640FC1-1477-4E9E-992B-9F05F153A79F}" dt="2018-11-16T00:41:20.753" v="30" actId="26606"/>
          <ac:spMkLst>
            <pc:docMk/>
            <pc:sldMk cId="1996535332" sldId="321"/>
            <ac:spMk id="16" creationId="{AB84D7E8-4ECB-42D7-ADBF-01689B0F24AE}"/>
          </ac:spMkLst>
        </pc:spChg>
        <pc:spChg chg="add del">
          <ac:chgData name="Aaron Roberts" userId="eaad7fbc-bd9d-44cd-8eb5-f46583e41323" providerId="ADAL" clId="{62640FC1-1477-4E9E-992B-9F05F153A79F}" dt="2018-11-16T00:41:33.372" v="32" actId="26606"/>
          <ac:spMkLst>
            <pc:docMk/>
            <pc:sldMk cId="1996535332" sldId="321"/>
            <ac:spMk id="20" creationId="{6DB7ADBC-26DA-450D-A8BF-E1ACCB46639C}"/>
          </ac:spMkLst>
        </pc:spChg>
        <pc:spChg chg="add del">
          <ac:chgData name="Aaron Roberts" userId="eaad7fbc-bd9d-44cd-8eb5-f46583e41323" providerId="ADAL" clId="{62640FC1-1477-4E9E-992B-9F05F153A79F}" dt="2018-11-16T00:41:33.372" v="32" actId="26606"/>
          <ac:spMkLst>
            <pc:docMk/>
            <pc:sldMk cId="1996535332" sldId="321"/>
            <ac:spMk id="21" creationId="{5692FB99-428A-4151-9665-80E56EF03D76}"/>
          </ac:spMkLst>
        </pc:spChg>
        <pc:spChg chg="add del">
          <ac:chgData name="Aaron Roberts" userId="eaad7fbc-bd9d-44cd-8eb5-f46583e41323" providerId="ADAL" clId="{62640FC1-1477-4E9E-992B-9F05F153A79F}" dt="2018-11-16T00:41:33.372" v="32" actId="26606"/>
          <ac:spMkLst>
            <pc:docMk/>
            <pc:sldMk cId="1996535332" sldId="321"/>
            <ac:spMk id="22" creationId="{5E3C0EDB-60D3-4CEF-8B80-C6D01E08DEC2}"/>
          </ac:spMkLst>
        </pc:spChg>
        <pc:spChg chg="add del">
          <ac:chgData name="Aaron Roberts" userId="eaad7fbc-bd9d-44cd-8eb5-f46583e41323" providerId="ADAL" clId="{62640FC1-1477-4E9E-992B-9F05F153A79F}" dt="2018-11-16T00:41:33.372" v="32" actId="26606"/>
          <ac:spMkLst>
            <pc:docMk/>
            <pc:sldMk cId="1996535332" sldId="321"/>
            <ac:spMk id="23" creationId="{4B306978-A26E-4AC4-9EAA-BD29BD476A4F}"/>
          </ac:spMkLst>
        </pc:spChg>
        <pc:spChg chg="add del">
          <ac:chgData name="Aaron Roberts" userId="eaad7fbc-bd9d-44cd-8eb5-f46583e41323" providerId="ADAL" clId="{62640FC1-1477-4E9E-992B-9F05F153A79F}" dt="2018-11-16T00:41:33.372" v="32" actId="26606"/>
          <ac:spMkLst>
            <pc:docMk/>
            <pc:sldMk cId="1996535332" sldId="321"/>
            <ac:spMk id="24" creationId="{40C269CE-FB56-4D68-8CFB-1CFD5F350518}"/>
          </ac:spMkLst>
        </pc:spChg>
        <pc:spChg chg="add del">
          <ac:chgData name="Aaron Roberts" userId="eaad7fbc-bd9d-44cd-8eb5-f46583e41323" providerId="ADAL" clId="{62640FC1-1477-4E9E-992B-9F05F153A79F}" dt="2018-11-16T00:41:33.372" v="32" actId="26606"/>
          <ac:spMkLst>
            <pc:docMk/>
            <pc:sldMk cId="1996535332" sldId="321"/>
            <ac:spMk id="25" creationId="{A6ED7E7F-75F7-4581-A930-C4DEBC2A8419}"/>
          </ac:spMkLst>
        </pc:spChg>
        <pc:spChg chg="add del">
          <ac:chgData name="Aaron Roberts" userId="eaad7fbc-bd9d-44cd-8eb5-f46583e41323" providerId="ADAL" clId="{62640FC1-1477-4E9E-992B-9F05F153A79F}" dt="2018-11-16T01:03:57.067" v="85" actId="26606"/>
          <ac:spMkLst>
            <pc:docMk/>
            <pc:sldMk cId="1996535332" sldId="321"/>
            <ac:spMk id="27" creationId="{23962611-DFD5-4092-AAFD-559E3DFCE2C9}"/>
          </ac:spMkLst>
        </pc:spChg>
        <pc:spChg chg="add">
          <ac:chgData name="Aaron Roberts" userId="eaad7fbc-bd9d-44cd-8eb5-f46583e41323" providerId="ADAL" clId="{62640FC1-1477-4E9E-992B-9F05F153A79F}" dt="2018-11-16T01:03:57.067" v="85" actId="26606"/>
          <ac:spMkLst>
            <pc:docMk/>
            <pc:sldMk cId="1996535332" sldId="321"/>
            <ac:spMk id="33" creationId="{23962611-DFD5-4092-AAFD-559E3DFCE2C9}"/>
          </ac:spMkLst>
        </pc:spChg>
        <pc:picChg chg="add del">
          <ac:chgData name="Aaron Roberts" userId="eaad7fbc-bd9d-44cd-8eb5-f46583e41323" providerId="ADAL" clId="{62640FC1-1477-4E9E-992B-9F05F153A79F}" dt="2018-11-16T00:41:18.442" v="28" actId="26606"/>
          <ac:picMkLst>
            <pc:docMk/>
            <pc:sldMk cId="1996535332" sldId="321"/>
            <ac:picMk id="10" creationId="{2270F1FA-0425-408F-9861-80BF5AFB276D}"/>
          </ac:picMkLst>
        </pc:picChg>
        <pc:picChg chg="add del">
          <ac:chgData name="Aaron Roberts" userId="eaad7fbc-bd9d-44cd-8eb5-f46583e41323" providerId="ADAL" clId="{62640FC1-1477-4E9E-992B-9F05F153A79F}" dt="2018-11-16T01:03:57.067" v="85" actId="26606"/>
          <ac:picMkLst>
            <pc:docMk/>
            <pc:sldMk cId="1996535332" sldId="321"/>
            <ac:picMk id="28" creationId="{2270F1FA-0425-408F-9861-80BF5AFB276D}"/>
          </ac:picMkLst>
        </pc:picChg>
        <pc:picChg chg="add">
          <ac:chgData name="Aaron Roberts" userId="eaad7fbc-bd9d-44cd-8eb5-f46583e41323" providerId="ADAL" clId="{62640FC1-1477-4E9E-992B-9F05F153A79F}" dt="2018-11-16T01:03:57.067" v="85" actId="26606"/>
          <ac:picMkLst>
            <pc:docMk/>
            <pc:sldMk cId="1996535332" sldId="321"/>
            <ac:picMk id="35" creationId="{2270F1FA-0425-408F-9861-80BF5AFB276D}"/>
          </ac:picMkLst>
        </pc:picChg>
        <pc:cxnChg chg="add del">
          <ac:chgData name="Aaron Roberts" userId="eaad7fbc-bd9d-44cd-8eb5-f46583e41323" providerId="ADAL" clId="{62640FC1-1477-4E9E-992B-9F05F153A79F}" dt="2018-11-16T00:41:20.753" v="30" actId="26606"/>
          <ac:cxnSpMkLst>
            <pc:docMk/>
            <pc:sldMk cId="1996535332" sldId="321"/>
            <ac:cxnSpMk id="18" creationId="{9E8E38ED-369A-44C2-B635-0BED0E48A6E8}"/>
          </ac:cxnSpMkLst>
        </pc:cxnChg>
      </pc:sldChg>
      <pc:sldChg chg="modTransition">
        <pc:chgData name="Aaron Roberts" userId="eaad7fbc-bd9d-44cd-8eb5-f46583e41323" providerId="ADAL" clId="{62640FC1-1477-4E9E-992B-9F05F153A79F}" dt="2018-11-16T01:32:06.447" v="218"/>
        <pc:sldMkLst>
          <pc:docMk/>
          <pc:sldMk cId="2761189926" sldId="337"/>
        </pc:sldMkLst>
      </pc:sldChg>
      <pc:sldChg chg="modSp">
        <pc:chgData name="Aaron Roberts" userId="eaad7fbc-bd9d-44cd-8eb5-f46583e41323" providerId="ADAL" clId="{62640FC1-1477-4E9E-992B-9F05F153A79F}" dt="2018-11-16T03:25:31.123" v="418" actId="20577"/>
        <pc:sldMkLst>
          <pc:docMk/>
          <pc:sldMk cId="833997867" sldId="344"/>
        </pc:sldMkLst>
        <pc:spChg chg="mod">
          <ac:chgData name="Aaron Roberts" userId="eaad7fbc-bd9d-44cd-8eb5-f46583e41323" providerId="ADAL" clId="{62640FC1-1477-4E9E-992B-9F05F153A79F}" dt="2018-11-16T03:25:31.123" v="418" actId="20577"/>
          <ac:spMkLst>
            <pc:docMk/>
            <pc:sldMk cId="833997867" sldId="344"/>
            <ac:spMk id="5" creationId="{00000000-0000-0000-0000-000000000000}"/>
          </ac:spMkLst>
        </pc:spChg>
      </pc:sldChg>
      <pc:sldChg chg="del">
        <pc:chgData name="Aaron Roberts" userId="eaad7fbc-bd9d-44cd-8eb5-f46583e41323" providerId="ADAL" clId="{62640FC1-1477-4E9E-992B-9F05F153A79F}" dt="2018-11-16T01:01:53.165" v="79" actId="2696"/>
        <pc:sldMkLst>
          <pc:docMk/>
          <pc:sldMk cId="2653826555" sldId="346"/>
        </pc:sldMkLst>
      </pc:sldChg>
      <pc:sldChg chg="modTransition">
        <pc:chgData name="Aaron Roberts" userId="eaad7fbc-bd9d-44cd-8eb5-f46583e41323" providerId="ADAL" clId="{62640FC1-1477-4E9E-992B-9F05F153A79F}" dt="2018-11-16T02:15:49.907" v="366"/>
        <pc:sldMkLst>
          <pc:docMk/>
          <pc:sldMk cId="1405632376" sldId="347"/>
        </pc:sldMkLst>
      </pc:sldChg>
      <pc:sldChg chg="modTransition">
        <pc:chgData name="Aaron Roberts" userId="eaad7fbc-bd9d-44cd-8eb5-f46583e41323" providerId="ADAL" clId="{62640FC1-1477-4E9E-992B-9F05F153A79F}" dt="2018-11-16T02:15:25.930" v="364"/>
        <pc:sldMkLst>
          <pc:docMk/>
          <pc:sldMk cId="875830495" sldId="348"/>
        </pc:sldMkLst>
      </pc:sldChg>
      <pc:sldChg chg="addSp modSp del mod setBg">
        <pc:chgData name="Aaron Roberts" userId="eaad7fbc-bd9d-44cd-8eb5-f46583e41323" providerId="ADAL" clId="{62640FC1-1477-4E9E-992B-9F05F153A79F}" dt="2018-11-16T01:03:32.283" v="84" actId="2696"/>
        <pc:sldMkLst>
          <pc:docMk/>
          <pc:sldMk cId="1515326047" sldId="350"/>
        </pc:sldMkLst>
        <pc:spChg chg="mod">
          <ac:chgData name="Aaron Roberts" userId="eaad7fbc-bd9d-44cd-8eb5-f46583e41323" providerId="ADAL" clId="{62640FC1-1477-4E9E-992B-9F05F153A79F}" dt="2018-11-16T00:40:40.492" v="26" actId="26606"/>
          <ac:spMkLst>
            <pc:docMk/>
            <pc:sldMk cId="1515326047" sldId="350"/>
            <ac:spMk id="4" creationId="{00000000-0000-0000-0000-000000000000}"/>
          </ac:spMkLst>
        </pc:spChg>
        <pc:spChg chg="mod">
          <ac:chgData name="Aaron Roberts" userId="eaad7fbc-bd9d-44cd-8eb5-f46583e41323" providerId="ADAL" clId="{62640FC1-1477-4E9E-992B-9F05F153A79F}" dt="2018-11-16T00:40:40.492" v="26" actId="26606"/>
          <ac:spMkLst>
            <pc:docMk/>
            <pc:sldMk cId="1515326047" sldId="350"/>
            <ac:spMk id="5" creationId="{00000000-0000-0000-0000-000000000000}"/>
          </ac:spMkLst>
        </pc:spChg>
        <pc:spChg chg="add">
          <ac:chgData name="Aaron Roberts" userId="eaad7fbc-bd9d-44cd-8eb5-f46583e41323" providerId="ADAL" clId="{62640FC1-1477-4E9E-992B-9F05F153A79F}" dt="2018-11-16T00:40:40.492" v="26" actId="26606"/>
          <ac:spMkLst>
            <pc:docMk/>
            <pc:sldMk cId="1515326047" sldId="350"/>
            <ac:spMk id="10" creationId="{23962611-DFD5-4092-AAFD-559E3DFCE2C9}"/>
          </ac:spMkLst>
        </pc:spChg>
        <pc:picChg chg="add">
          <ac:chgData name="Aaron Roberts" userId="eaad7fbc-bd9d-44cd-8eb5-f46583e41323" providerId="ADAL" clId="{62640FC1-1477-4E9E-992B-9F05F153A79F}" dt="2018-11-16T00:40:40.492" v="26" actId="26606"/>
          <ac:picMkLst>
            <pc:docMk/>
            <pc:sldMk cId="1515326047" sldId="350"/>
            <ac:picMk id="12" creationId="{2270F1FA-0425-408F-9861-80BF5AFB276D}"/>
          </ac:picMkLst>
        </pc:picChg>
      </pc:sldChg>
      <pc:sldChg chg="del">
        <pc:chgData name="Aaron Roberts" userId="eaad7fbc-bd9d-44cd-8eb5-f46583e41323" providerId="ADAL" clId="{62640FC1-1477-4E9E-992B-9F05F153A79F}" dt="2018-11-16T00:43:22.131" v="34" actId="2696"/>
        <pc:sldMkLst>
          <pc:docMk/>
          <pc:sldMk cId="3630088904" sldId="351"/>
        </pc:sldMkLst>
      </pc:sldChg>
      <pc:sldChg chg="add del ord">
        <pc:chgData name="Aaron Roberts" userId="eaad7fbc-bd9d-44cd-8eb5-f46583e41323" providerId="ADAL" clId="{62640FC1-1477-4E9E-992B-9F05F153A79F}" dt="2018-11-16T01:34:07.147" v="225" actId="2696"/>
        <pc:sldMkLst>
          <pc:docMk/>
          <pc:sldMk cId="3604051695" sldId="352"/>
        </pc:sldMkLst>
      </pc:sldChg>
      <pc:sldChg chg="modSp">
        <pc:chgData name="Aaron Roberts" userId="eaad7fbc-bd9d-44cd-8eb5-f46583e41323" providerId="ADAL" clId="{62640FC1-1477-4E9E-992B-9F05F153A79F}" dt="2018-11-16T01:58:09.370" v="360" actId="1076"/>
        <pc:sldMkLst>
          <pc:docMk/>
          <pc:sldMk cId="3506193088" sldId="353"/>
        </pc:sldMkLst>
        <pc:spChg chg="mod">
          <ac:chgData name="Aaron Roberts" userId="eaad7fbc-bd9d-44cd-8eb5-f46583e41323" providerId="ADAL" clId="{62640FC1-1477-4E9E-992B-9F05F153A79F}" dt="2018-11-16T01:58:00.181" v="359" actId="20577"/>
          <ac:spMkLst>
            <pc:docMk/>
            <pc:sldMk cId="3506193088" sldId="353"/>
            <ac:spMk id="8" creationId="{00000000-0000-0000-0000-000000000000}"/>
          </ac:spMkLst>
        </pc:spChg>
        <pc:picChg chg="mod">
          <ac:chgData name="Aaron Roberts" userId="eaad7fbc-bd9d-44cd-8eb5-f46583e41323" providerId="ADAL" clId="{62640FC1-1477-4E9E-992B-9F05F153A79F}" dt="2018-11-16T01:58:09.370" v="360" actId="1076"/>
          <ac:picMkLst>
            <pc:docMk/>
            <pc:sldMk cId="3506193088" sldId="353"/>
            <ac:picMk id="10" creationId="{00000000-0000-0000-0000-000000000000}"/>
          </ac:picMkLst>
        </pc:picChg>
      </pc:sldChg>
      <pc:sldChg chg="modTransition">
        <pc:chgData name="Aaron Roberts" userId="eaad7fbc-bd9d-44cd-8eb5-f46583e41323" providerId="ADAL" clId="{62640FC1-1477-4E9E-992B-9F05F153A79F}" dt="2018-11-16T03:26:02.335" v="419"/>
        <pc:sldMkLst>
          <pc:docMk/>
          <pc:sldMk cId="2321316800" sldId="357"/>
        </pc:sldMkLst>
      </pc:sldChg>
      <pc:sldChg chg="ord">
        <pc:chgData name="Aaron Roberts" userId="eaad7fbc-bd9d-44cd-8eb5-f46583e41323" providerId="ADAL" clId="{62640FC1-1477-4E9E-992B-9F05F153A79F}" dt="2018-11-16T01:19:09.176" v="124"/>
        <pc:sldMkLst>
          <pc:docMk/>
          <pc:sldMk cId="2691611517" sldId="359"/>
        </pc:sldMkLst>
      </pc:sldChg>
      <pc:sldChg chg="modSp">
        <pc:chgData name="Aaron Roberts" userId="eaad7fbc-bd9d-44cd-8eb5-f46583e41323" providerId="ADAL" clId="{62640FC1-1477-4E9E-992B-9F05F153A79F}" dt="2018-11-16T01:27:50.127" v="215" actId="14100"/>
        <pc:sldMkLst>
          <pc:docMk/>
          <pc:sldMk cId="1934992491" sldId="360"/>
        </pc:sldMkLst>
        <pc:picChg chg="mod">
          <ac:chgData name="Aaron Roberts" userId="eaad7fbc-bd9d-44cd-8eb5-f46583e41323" providerId="ADAL" clId="{62640FC1-1477-4E9E-992B-9F05F153A79F}" dt="2018-11-16T01:27:45.287" v="206" actId="1076"/>
          <ac:picMkLst>
            <pc:docMk/>
            <pc:sldMk cId="1934992491" sldId="360"/>
            <ac:picMk id="81" creationId="{00000000-0000-0000-0000-000000000000}"/>
          </ac:picMkLst>
        </pc:picChg>
        <pc:picChg chg="mod">
          <ac:chgData name="Aaron Roberts" userId="eaad7fbc-bd9d-44cd-8eb5-f46583e41323" providerId="ADAL" clId="{62640FC1-1477-4E9E-992B-9F05F153A79F}" dt="2018-11-16T01:27:50.127" v="215" actId="14100"/>
          <ac:picMkLst>
            <pc:docMk/>
            <pc:sldMk cId="1934992491" sldId="360"/>
            <ac:picMk id="84" creationId="{00000000-0000-0000-0000-000000000000}"/>
          </ac:picMkLst>
        </pc:picChg>
      </pc:sldChg>
      <pc:sldChg chg="delSp modSp">
        <pc:chgData name="Aaron Roberts" userId="eaad7fbc-bd9d-44cd-8eb5-f46583e41323" providerId="ADAL" clId="{62640FC1-1477-4E9E-992B-9F05F153A79F}" dt="2018-11-16T01:56:25.920" v="326" actId="122"/>
        <pc:sldMkLst>
          <pc:docMk/>
          <pc:sldMk cId="1898671610" sldId="361"/>
        </pc:sldMkLst>
        <pc:spChg chg="del">
          <ac:chgData name="Aaron Roberts" userId="eaad7fbc-bd9d-44cd-8eb5-f46583e41323" providerId="ADAL" clId="{62640FC1-1477-4E9E-992B-9F05F153A79F}" dt="2018-11-16T01:56:18.310" v="325" actId="478"/>
          <ac:spMkLst>
            <pc:docMk/>
            <pc:sldMk cId="1898671610" sldId="361"/>
            <ac:spMk id="6" creationId="{00000000-0000-0000-0000-000000000000}"/>
          </ac:spMkLst>
        </pc:spChg>
        <pc:spChg chg="mod">
          <ac:chgData name="Aaron Roberts" userId="eaad7fbc-bd9d-44cd-8eb5-f46583e41323" providerId="ADAL" clId="{62640FC1-1477-4E9E-992B-9F05F153A79F}" dt="2018-11-16T01:56:25.920" v="326" actId="122"/>
          <ac:spMkLst>
            <pc:docMk/>
            <pc:sldMk cId="1898671610" sldId="361"/>
            <ac:spMk id="126" creationId="{00000000-0000-0000-0000-000000000000}"/>
          </ac:spMkLst>
        </pc:spChg>
      </pc:sldChg>
      <pc:sldChg chg="modSp">
        <pc:chgData name="Aaron Roberts" userId="eaad7fbc-bd9d-44cd-8eb5-f46583e41323" providerId="ADAL" clId="{62640FC1-1477-4E9E-992B-9F05F153A79F}" dt="2018-11-16T01:57:09.950" v="334" actId="6549"/>
        <pc:sldMkLst>
          <pc:docMk/>
          <pc:sldMk cId="142790367" sldId="362"/>
        </pc:sldMkLst>
        <pc:spChg chg="mod">
          <ac:chgData name="Aaron Roberts" userId="eaad7fbc-bd9d-44cd-8eb5-f46583e41323" providerId="ADAL" clId="{62640FC1-1477-4E9E-992B-9F05F153A79F}" dt="2018-11-16T01:57:09.950" v="334" actId="6549"/>
          <ac:spMkLst>
            <pc:docMk/>
            <pc:sldMk cId="142790367" sldId="362"/>
            <ac:spMk id="9" creationId="{00000000-0000-0000-0000-000000000000}"/>
          </ac:spMkLst>
        </pc:spChg>
      </pc:sldChg>
      <pc:sldChg chg="modTransition">
        <pc:chgData name="Aaron Roberts" userId="eaad7fbc-bd9d-44cd-8eb5-f46583e41323" providerId="ADAL" clId="{62640FC1-1477-4E9E-992B-9F05F153A79F}" dt="2018-11-16T02:10:37.802" v="361"/>
        <pc:sldMkLst>
          <pc:docMk/>
          <pc:sldMk cId="2063708766" sldId="363"/>
        </pc:sldMkLst>
      </pc:sldChg>
      <pc:sldChg chg="modTransition">
        <pc:chgData name="Aaron Roberts" userId="eaad7fbc-bd9d-44cd-8eb5-f46583e41323" providerId="ADAL" clId="{62640FC1-1477-4E9E-992B-9F05F153A79F}" dt="2018-11-16T02:10:59.065" v="362"/>
        <pc:sldMkLst>
          <pc:docMk/>
          <pc:sldMk cId="1056982866" sldId="364"/>
        </pc:sldMkLst>
      </pc:sldChg>
      <pc:sldChg chg="modTransition">
        <pc:chgData name="Aaron Roberts" userId="eaad7fbc-bd9d-44cd-8eb5-f46583e41323" providerId="ADAL" clId="{62640FC1-1477-4E9E-992B-9F05F153A79F}" dt="2018-11-16T02:13:37.593" v="363"/>
        <pc:sldMkLst>
          <pc:docMk/>
          <pc:sldMk cId="108797391" sldId="365"/>
        </pc:sldMkLst>
      </pc:sldChg>
      <pc:sldChg chg="modTransition">
        <pc:chgData name="Aaron Roberts" userId="eaad7fbc-bd9d-44cd-8eb5-f46583e41323" providerId="ADAL" clId="{62640FC1-1477-4E9E-992B-9F05F153A79F}" dt="2018-11-16T01:02:15.004" v="80"/>
        <pc:sldMkLst>
          <pc:docMk/>
          <pc:sldMk cId="4271366641" sldId="366"/>
        </pc:sldMkLst>
      </pc:sldChg>
      <pc:sldChg chg="del">
        <pc:chgData name="Aaron Roberts" userId="eaad7fbc-bd9d-44cd-8eb5-f46583e41323" providerId="ADAL" clId="{62640FC1-1477-4E9E-992B-9F05F153A79F}" dt="2018-11-16T01:18:52.936" v="122" actId="2696"/>
        <pc:sldMkLst>
          <pc:docMk/>
          <pc:sldMk cId="1229522035" sldId="367"/>
        </pc:sldMkLst>
      </pc:sldChg>
      <pc:sldChg chg="del">
        <pc:chgData name="Aaron Roberts" userId="eaad7fbc-bd9d-44cd-8eb5-f46583e41323" providerId="ADAL" clId="{62640FC1-1477-4E9E-992B-9F05F153A79F}" dt="2018-11-16T01:18:53.907" v="123" actId="2696"/>
        <pc:sldMkLst>
          <pc:docMk/>
          <pc:sldMk cId="3169715191" sldId="368"/>
        </pc:sldMkLst>
      </pc:sldChg>
      <pc:sldChg chg="del modTransition">
        <pc:chgData name="Aaron Roberts" userId="eaad7fbc-bd9d-44cd-8eb5-f46583e41323" providerId="ADAL" clId="{62640FC1-1477-4E9E-992B-9F05F153A79F}" dt="2018-11-16T01:18:50.267" v="118" actId="2696"/>
        <pc:sldMkLst>
          <pc:docMk/>
          <pc:sldMk cId="2888531764" sldId="369"/>
        </pc:sldMkLst>
      </pc:sldChg>
      <pc:sldChg chg="del modTransition">
        <pc:chgData name="Aaron Roberts" userId="eaad7fbc-bd9d-44cd-8eb5-f46583e41323" providerId="ADAL" clId="{62640FC1-1477-4E9E-992B-9F05F153A79F}" dt="2018-11-16T01:18:51.139" v="119" actId="2696"/>
        <pc:sldMkLst>
          <pc:docMk/>
          <pc:sldMk cId="1438212539" sldId="370"/>
        </pc:sldMkLst>
      </pc:sldChg>
      <pc:sldChg chg="del">
        <pc:chgData name="Aaron Roberts" userId="eaad7fbc-bd9d-44cd-8eb5-f46583e41323" providerId="ADAL" clId="{62640FC1-1477-4E9E-992B-9F05F153A79F}" dt="2018-11-16T01:18:51.666" v="120" actId="2696"/>
        <pc:sldMkLst>
          <pc:docMk/>
          <pc:sldMk cId="4245807545" sldId="371"/>
        </pc:sldMkLst>
      </pc:sldChg>
      <pc:sldChg chg="del">
        <pc:chgData name="Aaron Roberts" userId="eaad7fbc-bd9d-44cd-8eb5-f46583e41323" providerId="ADAL" clId="{62640FC1-1477-4E9E-992B-9F05F153A79F}" dt="2018-11-16T01:18:52.236" v="121" actId="2696"/>
        <pc:sldMkLst>
          <pc:docMk/>
          <pc:sldMk cId="3295891782" sldId="372"/>
        </pc:sldMkLst>
      </pc:sldChg>
      <pc:sldChg chg="modTransition">
        <pc:chgData name="Aaron Roberts" userId="eaad7fbc-bd9d-44cd-8eb5-f46583e41323" providerId="ADAL" clId="{62640FC1-1477-4E9E-992B-9F05F153A79F}" dt="2018-11-16T01:32:03.907" v="217"/>
        <pc:sldMkLst>
          <pc:docMk/>
          <pc:sldMk cId="4139422675" sldId="374"/>
        </pc:sldMkLst>
      </pc:sldChg>
      <pc:sldChg chg="add">
        <pc:chgData name="Aaron Roberts" userId="eaad7fbc-bd9d-44cd-8eb5-f46583e41323" providerId="ADAL" clId="{62640FC1-1477-4E9E-992B-9F05F153A79F}" dt="2018-11-16T02:37:19.043" v="384"/>
        <pc:sldMkLst>
          <pc:docMk/>
          <pc:sldMk cId="1008444611" sldId="375"/>
        </pc:sldMkLst>
      </pc:sldChg>
      <pc:sldChg chg="modSp del">
        <pc:chgData name="Aaron Roberts" userId="eaad7fbc-bd9d-44cd-8eb5-f46583e41323" providerId="ADAL" clId="{62640FC1-1477-4E9E-992B-9F05F153A79F}" dt="2018-11-16T02:37:07.064" v="383" actId="2696"/>
        <pc:sldMkLst>
          <pc:docMk/>
          <pc:sldMk cId="3542572276" sldId="375"/>
        </pc:sldMkLst>
        <pc:spChg chg="mod">
          <ac:chgData name="Aaron Roberts" userId="eaad7fbc-bd9d-44cd-8eb5-f46583e41323" providerId="ADAL" clId="{62640FC1-1477-4E9E-992B-9F05F153A79F}" dt="2018-11-16T01:19:36.706" v="127" actId="947"/>
          <ac:spMkLst>
            <pc:docMk/>
            <pc:sldMk cId="3542572276" sldId="375"/>
            <ac:spMk id="3" creationId="{457E302D-34F7-4A9B-97E8-36F4B9A47A20}"/>
          </ac:spMkLst>
        </pc:spChg>
      </pc:sldChg>
      <pc:sldChg chg="addSp delSp modSp add modTransition delAnim modAnim">
        <pc:chgData name="Aaron Roberts" userId="eaad7fbc-bd9d-44cd-8eb5-f46583e41323" providerId="ADAL" clId="{62640FC1-1477-4E9E-992B-9F05F153A79F}" dt="2018-11-16T01:43:26.959" v="238"/>
        <pc:sldMkLst>
          <pc:docMk/>
          <pc:sldMk cId="2826475501" sldId="376"/>
        </pc:sldMkLst>
        <pc:spChg chg="add mod">
          <ac:chgData name="Aaron Roberts" userId="eaad7fbc-bd9d-44cd-8eb5-f46583e41323" providerId="ADAL" clId="{62640FC1-1477-4E9E-992B-9F05F153A79F}" dt="2018-11-16T00:36:01.676" v="18"/>
          <ac:spMkLst>
            <pc:docMk/>
            <pc:sldMk cId="2826475501" sldId="376"/>
            <ac:spMk id="3" creationId="{518A2D5D-BC68-42B8-873A-DF221404D340}"/>
          </ac:spMkLst>
        </pc:spChg>
        <pc:picChg chg="add del mod">
          <ac:chgData name="Aaron Roberts" userId="eaad7fbc-bd9d-44cd-8eb5-f46583e41323" providerId="ADAL" clId="{62640FC1-1477-4E9E-992B-9F05F153A79F}" dt="2018-11-16T00:35:45.265" v="16" actId="478"/>
          <ac:picMkLst>
            <pc:docMk/>
            <pc:sldMk cId="2826475501" sldId="376"/>
            <ac:picMk id="2" creationId="{8E151735-09C5-4114-835B-9ADFC219B6F5}"/>
          </ac:picMkLst>
        </pc:picChg>
        <pc:picChg chg="add">
          <ac:chgData name="Aaron Roberts" userId="eaad7fbc-bd9d-44cd-8eb5-f46583e41323" providerId="ADAL" clId="{62640FC1-1477-4E9E-992B-9F05F153A79F}" dt="2018-11-16T00:36:06.456" v="19"/>
          <ac:picMkLst>
            <pc:docMk/>
            <pc:sldMk cId="2826475501" sldId="376"/>
            <ac:picMk id="4" creationId="{D19B8EC3-A4A7-454C-BC5F-7D742EE95C66}"/>
          </ac:picMkLst>
        </pc:picChg>
      </pc:sldChg>
      <pc:sldChg chg="addSp modSp add modAnim">
        <pc:chgData name="Aaron Roberts" userId="eaad7fbc-bd9d-44cd-8eb5-f46583e41323" providerId="ADAL" clId="{62640FC1-1477-4E9E-992B-9F05F153A79F}" dt="2018-11-16T01:49:34.652" v="320" actId="1076"/>
        <pc:sldMkLst>
          <pc:docMk/>
          <pc:sldMk cId="403867920" sldId="377"/>
        </pc:sldMkLst>
        <pc:spChg chg="mod">
          <ac:chgData name="Aaron Roberts" userId="eaad7fbc-bd9d-44cd-8eb5-f46583e41323" providerId="ADAL" clId="{62640FC1-1477-4E9E-992B-9F05F153A79F}" dt="2018-11-16T01:45:30.868" v="297" actId="20577"/>
          <ac:spMkLst>
            <pc:docMk/>
            <pc:sldMk cId="403867920" sldId="377"/>
            <ac:spMk id="2" creationId="{75014B32-520B-4F2B-B3F6-84FB3C4307A5}"/>
          </ac:spMkLst>
        </pc:spChg>
        <pc:spChg chg="mod">
          <ac:chgData name="Aaron Roberts" userId="eaad7fbc-bd9d-44cd-8eb5-f46583e41323" providerId="ADAL" clId="{62640FC1-1477-4E9E-992B-9F05F153A79F}" dt="2018-11-16T01:46:17.023" v="305" actId="27636"/>
          <ac:spMkLst>
            <pc:docMk/>
            <pc:sldMk cId="403867920" sldId="377"/>
            <ac:spMk id="3" creationId="{1952FBFD-3834-47BE-A61A-D1B19190899B}"/>
          </ac:spMkLst>
        </pc:spChg>
        <pc:picChg chg="add mod">
          <ac:chgData name="Aaron Roberts" userId="eaad7fbc-bd9d-44cd-8eb5-f46583e41323" providerId="ADAL" clId="{62640FC1-1477-4E9E-992B-9F05F153A79F}" dt="2018-11-16T01:45:01.178" v="272" actId="1076"/>
          <ac:picMkLst>
            <pc:docMk/>
            <pc:sldMk cId="403867920" sldId="377"/>
            <ac:picMk id="4" creationId="{5BCD6241-F5C1-465B-A782-6CFBABEF979D}"/>
          </ac:picMkLst>
        </pc:picChg>
        <pc:picChg chg="add mod">
          <ac:chgData name="Aaron Roberts" userId="eaad7fbc-bd9d-44cd-8eb5-f46583e41323" providerId="ADAL" clId="{62640FC1-1477-4E9E-992B-9F05F153A79F}" dt="2018-11-16T01:49:34.652" v="320" actId="1076"/>
          <ac:picMkLst>
            <pc:docMk/>
            <pc:sldMk cId="403867920" sldId="377"/>
            <ac:picMk id="6" creationId="{C1F785E4-562A-463F-B835-9D23D235E3DB}"/>
          </ac:picMkLst>
        </pc:picChg>
      </pc:sldChg>
      <pc:sldChg chg="addSp delSp modSp add ord modTransition">
        <pc:chgData name="Aaron Roberts" userId="eaad7fbc-bd9d-44cd-8eb5-f46583e41323" providerId="ADAL" clId="{62640FC1-1477-4E9E-992B-9F05F153A79F}" dt="2018-11-16T01:01:06.204" v="78"/>
        <pc:sldMkLst>
          <pc:docMk/>
          <pc:sldMk cId="102315814" sldId="378"/>
        </pc:sldMkLst>
        <pc:spChg chg="mod">
          <ac:chgData name="Aaron Roberts" userId="eaad7fbc-bd9d-44cd-8eb5-f46583e41323" providerId="ADAL" clId="{62640FC1-1477-4E9E-992B-9F05F153A79F}" dt="2018-11-16T00:58:30.714" v="57"/>
          <ac:spMkLst>
            <pc:docMk/>
            <pc:sldMk cId="102315814" sldId="378"/>
            <ac:spMk id="2" creationId="{283C9BD0-D673-4C70-B7B1-24CC5C0A689B}"/>
          </ac:spMkLst>
        </pc:spChg>
        <pc:spChg chg="mod">
          <ac:chgData name="Aaron Roberts" userId="eaad7fbc-bd9d-44cd-8eb5-f46583e41323" providerId="ADAL" clId="{62640FC1-1477-4E9E-992B-9F05F153A79F}" dt="2018-11-16T00:59:23.684" v="76" actId="27636"/>
          <ac:spMkLst>
            <pc:docMk/>
            <pc:sldMk cId="102315814" sldId="378"/>
            <ac:spMk id="3" creationId="{B43452D7-1E69-425B-AD8A-17DA67FF7551}"/>
          </ac:spMkLst>
        </pc:spChg>
        <pc:spChg chg="add del mod">
          <ac:chgData name="Aaron Roberts" userId="eaad7fbc-bd9d-44cd-8eb5-f46583e41323" providerId="ADAL" clId="{62640FC1-1477-4E9E-992B-9F05F153A79F}" dt="2018-11-16T00:59:07.794" v="62"/>
          <ac:spMkLst>
            <pc:docMk/>
            <pc:sldMk cId="102315814" sldId="378"/>
            <ac:spMk id="4" creationId="{2148139C-AB13-4934-A047-F329383A1503}"/>
          </ac:spMkLst>
        </pc:spChg>
        <pc:spChg chg="add del mod">
          <ac:chgData name="Aaron Roberts" userId="eaad7fbc-bd9d-44cd-8eb5-f46583e41323" providerId="ADAL" clId="{62640FC1-1477-4E9E-992B-9F05F153A79F}" dt="2018-11-16T00:59:07.794" v="62"/>
          <ac:spMkLst>
            <pc:docMk/>
            <pc:sldMk cId="102315814" sldId="378"/>
            <ac:spMk id="5" creationId="{57307433-876C-43AC-A09B-41950321C6BD}"/>
          </ac:spMkLst>
        </pc:spChg>
        <pc:spChg chg="add del mod">
          <ac:chgData name="Aaron Roberts" userId="eaad7fbc-bd9d-44cd-8eb5-f46583e41323" providerId="ADAL" clId="{62640FC1-1477-4E9E-992B-9F05F153A79F}" dt="2018-11-16T00:59:17.552" v="68"/>
          <ac:spMkLst>
            <pc:docMk/>
            <pc:sldMk cId="102315814" sldId="378"/>
            <ac:spMk id="6" creationId="{33355B63-F123-4BFC-A648-1E8A2FCF96F4}"/>
          </ac:spMkLst>
        </pc:spChg>
        <pc:spChg chg="add del mod">
          <ac:chgData name="Aaron Roberts" userId="eaad7fbc-bd9d-44cd-8eb5-f46583e41323" providerId="ADAL" clId="{62640FC1-1477-4E9E-992B-9F05F153A79F}" dt="2018-11-16T00:59:17.552" v="68"/>
          <ac:spMkLst>
            <pc:docMk/>
            <pc:sldMk cId="102315814" sldId="378"/>
            <ac:spMk id="7" creationId="{3704FAEE-60BE-4441-9699-17A3BE09A4BF}"/>
          </ac:spMkLst>
        </pc:spChg>
        <pc:spChg chg="add del mod">
          <ac:chgData name="Aaron Roberts" userId="eaad7fbc-bd9d-44cd-8eb5-f46583e41323" providerId="ADAL" clId="{62640FC1-1477-4E9E-992B-9F05F153A79F}" dt="2018-11-16T00:59:23.554" v="75"/>
          <ac:spMkLst>
            <pc:docMk/>
            <pc:sldMk cId="102315814" sldId="378"/>
            <ac:spMk id="8" creationId="{C65B319A-5C73-48F9-B3D9-22F5A7998DCE}"/>
          </ac:spMkLst>
        </pc:spChg>
        <pc:spChg chg="add del mod">
          <ac:chgData name="Aaron Roberts" userId="eaad7fbc-bd9d-44cd-8eb5-f46583e41323" providerId="ADAL" clId="{62640FC1-1477-4E9E-992B-9F05F153A79F}" dt="2018-11-16T00:59:23.554" v="75"/>
          <ac:spMkLst>
            <pc:docMk/>
            <pc:sldMk cId="102315814" sldId="378"/>
            <ac:spMk id="9" creationId="{45EF136A-02F2-403D-9B43-42281347A7DB}"/>
          </ac:spMkLst>
        </pc:spChg>
      </pc:sldChg>
      <pc:sldChg chg="modSp add">
        <pc:chgData name="Aaron Roberts" userId="eaad7fbc-bd9d-44cd-8eb5-f46583e41323" providerId="ADAL" clId="{62640FC1-1477-4E9E-992B-9F05F153A79F}" dt="2018-11-16T01:56:55.750" v="332" actId="20577"/>
        <pc:sldMkLst>
          <pc:docMk/>
          <pc:sldMk cId="1750350893" sldId="379"/>
        </pc:sldMkLst>
        <pc:spChg chg="mod">
          <ac:chgData name="Aaron Roberts" userId="eaad7fbc-bd9d-44cd-8eb5-f46583e41323" providerId="ADAL" clId="{62640FC1-1477-4E9E-992B-9F05F153A79F}" dt="2018-11-16T01:56:55.750" v="332" actId="20577"/>
          <ac:spMkLst>
            <pc:docMk/>
            <pc:sldMk cId="1750350893" sldId="379"/>
            <ac:spMk id="2" creationId="{00000000-0000-0000-0000-000000000000}"/>
          </ac:spMkLst>
        </pc:spChg>
      </pc:sldChg>
      <pc:sldChg chg="modSp add ord modTransition">
        <pc:chgData name="Aaron Roberts" userId="eaad7fbc-bd9d-44cd-8eb5-f46583e41323" providerId="ADAL" clId="{62640FC1-1477-4E9E-992B-9F05F153A79F}" dt="2018-11-16T03:28:39.540" v="421"/>
        <pc:sldMkLst>
          <pc:docMk/>
          <pc:sldMk cId="1027959491" sldId="380"/>
        </pc:sldMkLst>
        <pc:graphicFrameChg chg="modGraphic">
          <ac:chgData name="Aaron Roberts" userId="eaad7fbc-bd9d-44cd-8eb5-f46583e41323" providerId="ADAL" clId="{62640FC1-1477-4E9E-992B-9F05F153A79F}" dt="2018-11-16T02:26:21.212" v="377" actId="6549"/>
          <ac:graphicFrameMkLst>
            <pc:docMk/>
            <pc:sldMk cId="1027959491" sldId="380"/>
            <ac:graphicFrameMk id="7" creationId="{00000000-0000-0000-0000-000000000000}"/>
          </ac:graphicFrameMkLst>
        </pc:graphicFrameChg>
      </pc:sldChg>
      <pc:sldChg chg="add modTransition">
        <pc:chgData name="Aaron Roberts" userId="eaad7fbc-bd9d-44cd-8eb5-f46583e41323" providerId="ADAL" clId="{62640FC1-1477-4E9E-992B-9F05F153A79F}" dt="2018-11-16T02:39:57.595" v="389"/>
        <pc:sldMkLst>
          <pc:docMk/>
          <pc:sldMk cId="698267153" sldId="381"/>
        </pc:sldMkLst>
      </pc:sldChg>
      <pc:sldChg chg="add del modTransition">
        <pc:chgData name="Aaron Roberts" userId="eaad7fbc-bd9d-44cd-8eb5-f46583e41323" providerId="ADAL" clId="{62640FC1-1477-4E9E-992B-9F05F153A79F}" dt="2018-11-16T02:39:04.460" v="387" actId="2696"/>
        <pc:sldMkLst>
          <pc:docMk/>
          <pc:sldMk cId="2951705920" sldId="381"/>
        </pc:sldMkLst>
      </pc:sldChg>
      <pc:sldChg chg="addSp delSp modSp add modTransition">
        <pc:chgData name="Aaron Roberts" userId="eaad7fbc-bd9d-44cd-8eb5-f46583e41323" providerId="ADAL" clId="{62640FC1-1477-4E9E-992B-9F05F153A79F}" dt="2018-11-16T02:41:14.747" v="403"/>
        <pc:sldMkLst>
          <pc:docMk/>
          <pc:sldMk cId="2827482272" sldId="382"/>
        </pc:sldMkLst>
        <pc:spChg chg="add del mod">
          <ac:chgData name="Aaron Roberts" userId="eaad7fbc-bd9d-44cd-8eb5-f46583e41323" providerId="ADAL" clId="{62640FC1-1477-4E9E-992B-9F05F153A79F}" dt="2018-11-16T02:40:55.133" v="392"/>
          <ac:spMkLst>
            <pc:docMk/>
            <pc:sldMk cId="2827482272" sldId="382"/>
            <ac:spMk id="2" creationId="{9833806C-CA0A-47AA-924E-E5F601BCF9CA}"/>
          </ac:spMkLst>
        </pc:spChg>
        <pc:spChg chg="add del mod">
          <ac:chgData name="Aaron Roberts" userId="eaad7fbc-bd9d-44cd-8eb5-f46583e41323" providerId="ADAL" clId="{62640FC1-1477-4E9E-992B-9F05F153A79F}" dt="2018-11-16T02:40:55.133" v="392"/>
          <ac:spMkLst>
            <pc:docMk/>
            <pc:sldMk cId="2827482272" sldId="382"/>
            <ac:spMk id="3" creationId="{4315B10A-2599-41AF-A1E6-8F22E767ABF3}"/>
          </ac:spMkLst>
        </pc:spChg>
        <pc:spChg chg="mod">
          <ac:chgData name="Aaron Roberts" userId="eaad7fbc-bd9d-44cd-8eb5-f46583e41323" providerId="ADAL" clId="{62640FC1-1477-4E9E-992B-9F05F153A79F}" dt="2018-11-16T02:40:55.186" v="393" actId="27636"/>
          <ac:spMkLst>
            <pc:docMk/>
            <pc:sldMk cId="2827482272" sldId="382"/>
            <ac:spMk id="139266" creationId="{00000000-0000-0000-0000-000000000000}"/>
          </ac:spMkLst>
        </pc:spChg>
        <pc:spChg chg="mod">
          <ac:chgData name="Aaron Roberts" userId="eaad7fbc-bd9d-44cd-8eb5-f46583e41323" providerId="ADAL" clId="{62640FC1-1477-4E9E-992B-9F05F153A79F}" dt="2018-11-16T02:41:11.100" v="402" actId="20577"/>
          <ac:spMkLst>
            <pc:docMk/>
            <pc:sldMk cId="2827482272" sldId="382"/>
            <ac:spMk id="139267" creationId="{00000000-0000-0000-0000-000000000000}"/>
          </ac:spMkLst>
        </pc:spChg>
      </pc:sldChg>
      <pc:sldChg chg="modSp add del modTransition">
        <pc:chgData name="Aaron Roberts" userId="eaad7fbc-bd9d-44cd-8eb5-f46583e41323" providerId="ADAL" clId="{62640FC1-1477-4E9E-992B-9F05F153A79F}" dt="2018-11-16T03:41:21.834" v="486" actId="27636"/>
        <pc:sldMkLst>
          <pc:docMk/>
          <pc:sldMk cId="1204040858" sldId="383"/>
        </pc:sldMkLst>
        <pc:spChg chg="mod">
          <ac:chgData name="Aaron Roberts" userId="eaad7fbc-bd9d-44cd-8eb5-f46583e41323" providerId="ADAL" clId="{62640FC1-1477-4E9E-992B-9F05F153A79F}" dt="2018-11-16T03:41:21.834" v="486" actId="27636"/>
          <ac:spMkLst>
            <pc:docMk/>
            <pc:sldMk cId="1204040858" sldId="383"/>
            <ac:spMk id="43011" creationId="{00000000-0000-0000-0000-000000000000}"/>
          </ac:spMkLst>
        </pc:spChg>
      </pc:sldChg>
      <pc:sldMasterChg chg="delSldLayout">
        <pc:chgData name="Aaron Roberts" userId="eaad7fbc-bd9d-44cd-8eb5-f46583e41323" providerId="ADAL" clId="{62640FC1-1477-4E9E-992B-9F05F153A79F}" dt="2018-11-16T02:42:08.668" v="409" actId="2696"/>
        <pc:sldMasterMkLst>
          <pc:docMk/>
          <pc:sldMasterMk cId="1332264249" sldId="2147483648"/>
        </pc:sldMasterMkLst>
        <pc:sldLayoutChg chg="del">
          <pc:chgData name="Aaron Roberts" userId="eaad7fbc-bd9d-44cd-8eb5-f46583e41323" providerId="ADAL" clId="{62640FC1-1477-4E9E-992B-9F05F153A79F}" dt="2018-11-16T02:42:08.668" v="409" actId="2696"/>
          <pc:sldLayoutMkLst>
            <pc:docMk/>
            <pc:sldMasterMk cId="1332264249" sldId="2147483648"/>
            <pc:sldLayoutMk cId="3352134748"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35E48-4B98-465D-9646-99746659F6A0}" type="datetimeFigureOut">
              <a:rPr lang="en-US" smtClean="0"/>
              <a:t>11/15/2018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7EBFC-5424-4C27-847B-E5B5E12AE77F}" type="slidenum">
              <a:rPr lang="en-US" smtClean="0"/>
              <a:t>‹#›</a:t>
            </a:fld>
            <a:endParaRPr lang="en-US"/>
          </a:p>
        </p:txBody>
      </p:sp>
    </p:spTree>
    <p:extLst>
      <p:ext uri="{BB962C8B-B14F-4D97-AF65-F5344CB8AC3E}">
        <p14:creationId xmlns:p14="http://schemas.microsoft.com/office/powerpoint/2010/main" val="32278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AVAPS is a support function within pressure modes</a:t>
            </a:r>
          </a:p>
          <a:p>
            <a:endParaRPr lang="en-US" dirty="0"/>
          </a:p>
        </p:txBody>
      </p:sp>
      <p:sp>
        <p:nvSpPr>
          <p:cNvPr id="4" name="Slide Number Placeholder 3"/>
          <p:cNvSpPr>
            <a:spLocks noGrp="1"/>
          </p:cNvSpPr>
          <p:nvPr>
            <p:ph type="sldNum" sz="quarter" idx="10"/>
          </p:nvPr>
        </p:nvSpPr>
        <p:spPr/>
        <p:txBody>
          <a:bodyPr/>
          <a:lstStyle/>
          <a:p>
            <a:fld id="{F307EBFC-5424-4C27-847B-E5B5E12AE77F}" type="slidenum">
              <a:rPr lang="en-US" smtClean="0"/>
              <a:t>6</a:t>
            </a:fld>
            <a:endParaRPr lang="en-US"/>
          </a:p>
        </p:txBody>
      </p:sp>
    </p:spTree>
    <p:extLst>
      <p:ext uri="{BB962C8B-B14F-4D97-AF65-F5344CB8AC3E}">
        <p14:creationId xmlns:p14="http://schemas.microsoft.com/office/powerpoint/2010/main" val="128711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024" y="4381104"/>
            <a:ext cx="5584190" cy="4695079"/>
          </a:xfrm>
        </p:spPr>
        <p:txBody>
          <a:bodyPr/>
          <a:lstStyle/>
          <a:p>
            <a:r>
              <a:rPr lang="en-US" sz="1000" dirty="0">
                <a:latin typeface="Arial" pitchFamily="34" charset="0"/>
                <a:cs typeface="Arial" pitchFamily="34" charset="0"/>
              </a:rPr>
              <a:t>This</a:t>
            </a:r>
            <a:r>
              <a:rPr lang="en-US" sz="1000" baseline="0" dirty="0">
                <a:latin typeface="Arial" pitchFamily="34" charset="0"/>
                <a:cs typeface="Arial" pitchFamily="34" charset="0"/>
              </a:rPr>
              <a:t> is how the FOT is applied (supplied from DirectView software).</a:t>
            </a:r>
          </a:p>
          <a:p>
            <a:endParaRPr lang="en-US" sz="800" baseline="0" dirty="0">
              <a:latin typeface="Arial" pitchFamily="34" charset="0"/>
              <a:cs typeface="Arial" pitchFamily="34" charset="0"/>
            </a:endParaRPr>
          </a:p>
          <a:p>
            <a:pPr marL="171450" indent="-171450">
              <a:buFont typeface="Arial" pitchFamily="34" charset="0"/>
              <a:buChar char="•"/>
            </a:pPr>
            <a:r>
              <a:rPr lang="en-US" sz="1000" baseline="0" dirty="0">
                <a:latin typeface="Arial" pitchFamily="34" charset="0"/>
                <a:cs typeface="Arial" pitchFamily="34" charset="0"/>
              </a:rPr>
              <a:t>(Top image) The R point indicated the point in the breathing cycle where and when the resistance value is recorded.</a:t>
            </a:r>
          </a:p>
          <a:p>
            <a:pPr marL="171450" indent="-171450">
              <a:buFont typeface="Arial" pitchFamily="34" charset="0"/>
              <a:buChar char="•"/>
            </a:pPr>
            <a:r>
              <a:rPr lang="en-US" sz="1000" baseline="0" dirty="0">
                <a:latin typeface="Arial" pitchFamily="34" charset="0"/>
                <a:cs typeface="Arial" pitchFamily="34" charset="0"/>
              </a:rPr>
              <a:t>FOT is applied before a search starts to get a baseline reading and then after the pressure increase has occurred. </a:t>
            </a:r>
          </a:p>
          <a:p>
            <a:pPr marL="171450" indent="-171450">
              <a:buFont typeface="Arial" pitchFamily="34" charset="0"/>
              <a:buChar char="•"/>
            </a:pPr>
            <a:r>
              <a:rPr lang="en-US" sz="1000" baseline="0" dirty="0">
                <a:latin typeface="Arial" pitchFamily="34" charset="0"/>
                <a:cs typeface="Arial" pitchFamily="34" charset="0"/>
              </a:rPr>
              <a:t>The algorithm tracks the resistance from the cycle point to the trigger of the next breath. </a:t>
            </a:r>
          </a:p>
          <a:p>
            <a:pPr marL="171450" indent="-171450">
              <a:buFont typeface="Arial" pitchFamily="34" charset="0"/>
              <a:buChar char="•"/>
            </a:pPr>
            <a:r>
              <a:rPr lang="en-US" sz="1000" baseline="0" dirty="0">
                <a:latin typeface="Arial" pitchFamily="34" charset="0"/>
                <a:cs typeface="Arial" pitchFamily="34" charset="0"/>
              </a:rPr>
              <a:t>When the next breath is triggered, the algorithm will look back ~ 100 milliseconds and use that point for R calculation as long as the breath has not been excluded from calculations.</a:t>
            </a:r>
          </a:p>
          <a:p>
            <a:pPr marL="0" lvl="1" indent="171450">
              <a:buFont typeface="Arial" pitchFamily="34" charset="0"/>
              <a:buChar char="•"/>
            </a:pPr>
            <a:r>
              <a:rPr lang="en-US" sz="1000" baseline="0" dirty="0">
                <a:latin typeface="Arial" pitchFamily="34" charset="0"/>
                <a:cs typeface="Arial" pitchFamily="34" charset="0"/>
              </a:rPr>
              <a:t>The algorithm will also reject a breath that has a large change in leak breath to breath. </a:t>
            </a:r>
          </a:p>
          <a:p>
            <a:pPr marL="0" lvl="1" indent="171450">
              <a:buFont typeface="Arial" pitchFamily="34" charset="0"/>
              <a:buChar char="•"/>
            </a:pPr>
            <a:r>
              <a:rPr lang="en-US" sz="1000" baseline="0" dirty="0">
                <a:latin typeface="Arial" pitchFamily="34" charset="0"/>
                <a:cs typeface="Arial" pitchFamily="34" charset="0"/>
              </a:rPr>
              <a:t>(Bottom image ) </a:t>
            </a:r>
            <a:r>
              <a:rPr lang="en-US" sz="1000" dirty="0">
                <a:latin typeface="Arial" pitchFamily="34" charset="0"/>
                <a:cs typeface="Arial" pitchFamily="34" charset="0"/>
              </a:rPr>
              <a:t>Here you can see instances where FOT is occurring.</a:t>
            </a:r>
            <a:r>
              <a:rPr lang="en-US" sz="1000" baseline="0" dirty="0">
                <a:latin typeface="Arial" pitchFamily="34" charset="0"/>
                <a:cs typeface="Arial" pitchFamily="34" charset="0"/>
              </a:rPr>
              <a:t> </a:t>
            </a:r>
          </a:p>
          <a:p>
            <a:pPr marL="0" lvl="1" indent="171450">
              <a:buFont typeface="Arial" pitchFamily="34" charset="0"/>
              <a:buChar char="•"/>
            </a:pPr>
            <a:r>
              <a:rPr lang="en-US" sz="1000" baseline="0" dirty="0">
                <a:latin typeface="Arial" pitchFamily="34" charset="0"/>
                <a:cs typeface="Arial" pitchFamily="34" charset="0"/>
              </a:rPr>
              <a:t>(Bottom image ) There are ~ 14 breaths there before FOT stops. </a:t>
            </a:r>
          </a:p>
          <a:p>
            <a:pPr marL="0" lvl="2" indent="171450">
              <a:buFont typeface="Arial" pitchFamily="34" charset="0"/>
              <a:buChar char="•"/>
            </a:pPr>
            <a:r>
              <a:rPr lang="en-US" sz="1000" baseline="0" dirty="0">
                <a:latin typeface="Arial" pitchFamily="34" charset="0"/>
                <a:cs typeface="Arial" pitchFamily="34" charset="0"/>
              </a:rPr>
              <a:t>This means that 4 of the breaths were rejected before the required 10 were obtained. </a:t>
            </a:r>
          </a:p>
          <a:p>
            <a:pPr marL="171450" indent="-171450">
              <a:buFont typeface="Arial" pitchFamily="34" charset="0"/>
              <a:buChar char="•"/>
            </a:pPr>
            <a:r>
              <a:rPr lang="en-US" sz="1000" baseline="0" dirty="0">
                <a:latin typeface="Arial" pitchFamily="34" charset="0"/>
                <a:cs typeface="Arial" pitchFamily="34" charset="0"/>
              </a:rPr>
              <a:t>The bottom images reflect a Popt search. If you look closely you will see the initial baseline FOT measurement. </a:t>
            </a:r>
          </a:p>
          <a:p>
            <a:pPr marL="0" lvl="1" indent="171450">
              <a:buFont typeface="Arial" pitchFamily="34" charset="0"/>
              <a:buChar char="•"/>
            </a:pPr>
            <a:r>
              <a:rPr lang="en-US" sz="1000" baseline="0" dirty="0">
                <a:latin typeface="Arial" pitchFamily="34" charset="0"/>
                <a:cs typeface="Arial" pitchFamily="34" charset="0"/>
              </a:rPr>
              <a:t>Then over 5 breaths the pressure increases 1 cm. </a:t>
            </a:r>
          </a:p>
          <a:p>
            <a:pPr marL="0" lvl="1" indent="171450">
              <a:buFont typeface="Arial" pitchFamily="34" charset="0"/>
              <a:buChar char="•"/>
            </a:pPr>
            <a:r>
              <a:rPr lang="en-US" sz="1000" baseline="0" dirty="0">
                <a:latin typeface="Arial" pitchFamily="34" charset="0"/>
                <a:cs typeface="Arial" pitchFamily="34" charset="0"/>
              </a:rPr>
              <a:t>Then there is another FOT period where the resistance is again measured and then  </a:t>
            </a:r>
          </a:p>
          <a:p>
            <a:pPr marL="0" lvl="1"/>
            <a:r>
              <a:rPr lang="en-US" sz="1000" b="1" dirty="0">
                <a:latin typeface="Arial" pitchFamily="34" charset="0"/>
                <a:cs typeface="Arial" pitchFamily="34" charset="0"/>
              </a:rPr>
              <a:t>     </a:t>
            </a:r>
            <a:r>
              <a:rPr lang="en-US" sz="1000" b="1" baseline="0" dirty="0">
                <a:latin typeface="Arial" pitchFamily="34" charset="0"/>
                <a:cs typeface="Arial" pitchFamily="34" charset="0"/>
              </a:rPr>
              <a:t>compared to the previous resistance value. </a:t>
            </a:r>
          </a:p>
          <a:p>
            <a:pPr marL="0" lvl="1" indent="171450">
              <a:buFont typeface="Arial" pitchFamily="34" charset="0"/>
              <a:buChar char="•"/>
            </a:pPr>
            <a:r>
              <a:rPr lang="en-US" sz="1000" baseline="0" dirty="0">
                <a:latin typeface="Arial" pitchFamily="34" charset="0"/>
                <a:cs typeface="Arial" pitchFamily="34" charset="0"/>
              </a:rPr>
              <a:t>The algorithm will then test the airway to see if resistance changed or stayed the same.</a:t>
            </a:r>
          </a:p>
          <a:p>
            <a:pPr lvl="1"/>
            <a:endParaRPr lang="en-US" sz="800" baseline="0" dirty="0">
              <a:latin typeface="Arial" pitchFamily="34" charset="0"/>
              <a:cs typeface="Arial" pitchFamily="34" charset="0"/>
            </a:endParaRPr>
          </a:p>
          <a:p>
            <a:r>
              <a:rPr lang="en-US" sz="1000" dirty="0">
                <a:latin typeface="Arial" pitchFamily="34" charset="0"/>
                <a:cs typeface="Arial" pitchFamily="34" charset="0"/>
              </a:rPr>
              <a:t>FOT improves detection of obstructed airways at higher pressure support levels not affected by high levels of pressure support; rejects variable leak breath to breath (&gt;15%); FOT measurements taken at end exhalation (10 breaths).</a:t>
            </a:r>
          </a:p>
          <a:p>
            <a:pPr marL="627063" lvl="1" indent="-171450">
              <a:buFont typeface="Arial" pitchFamily="34" charset="0"/>
              <a:buChar char="•"/>
            </a:pP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33AB2A0-67ED-4AFE-890F-4195BEFDD1F8}" type="slidenum">
              <a:rPr lang="en-US" smtClean="0"/>
              <a:pPr/>
              <a:t>26</a:t>
            </a:fld>
            <a:endParaRPr lang="en-US" dirty="0"/>
          </a:p>
        </p:txBody>
      </p:sp>
    </p:spTree>
    <p:extLst>
      <p:ext uri="{BB962C8B-B14F-4D97-AF65-F5344CB8AC3E}">
        <p14:creationId xmlns:p14="http://schemas.microsoft.com/office/powerpoint/2010/main" val="1625890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27</a:t>
            </a:fld>
            <a:endParaRPr lang="en-US" dirty="0"/>
          </a:p>
        </p:txBody>
      </p:sp>
    </p:spTree>
    <p:extLst>
      <p:ext uri="{BB962C8B-B14F-4D97-AF65-F5344CB8AC3E}">
        <p14:creationId xmlns:p14="http://schemas.microsoft.com/office/powerpoint/2010/main" val="368108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Images compare the amplitude of the flow signals that result from the pressure oscillations in normal or patent</a:t>
            </a:r>
            <a:r>
              <a:rPr lang="en-US" sz="1000" baseline="0" dirty="0">
                <a:latin typeface="Arial" pitchFamily="34" charset="0"/>
                <a:cs typeface="Arial" pitchFamily="34" charset="0"/>
              </a:rPr>
              <a:t> airway vs. an obstructed airway</a:t>
            </a:r>
            <a:r>
              <a:rPr lang="en-US" sz="1000"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28</a:t>
            </a:fld>
            <a:endParaRPr lang="en-US" dirty="0"/>
          </a:p>
        </p:txBody>
      </p:sp>
    </p:spTree>
    <p:extLst>
      <p:ext uri="{BB962C8B-B14F-4D97-AF65-F5344CB8AC3E}">
        <p14:creationId xmlns:p14="http://schemas.microsoft.com/office/powerpoint/2010/main" val="91154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itchFamily="34" charset="0"/>
                <a:cs typeface="Arial" pitchFamily="34" charset="0"/>
              </a:rPr>
              <a:t>What does AVAPS –AE do for the clinician?</a:t>
            </a:r>
          </a:p>
          <a:p>
            <a:endParaRPr lang="en-US" sz="800" dirty="0">
              <a:latin typeface="Arial" pitchFamily="34" charset="0"/>
              <a:cs typeface="Arial" pitchFamily="34" charset="0"/>
            </a:endParaRPr>
          </a:p>
          <a:p>
            <a:r>
              <a:rPr lang="en-US" sz="1000" dirty="0">
                <a:latin typeface="Arial" pitchFamily="34" charset="0"/>
                <a:cs typeface="Arial" pitchFamily="34" charset="0"/>
              </a:rPr>
              <a:t>It is like sending a skilled therapist into the patient’s room with orders to titrate the pressure support for a specific tidal volume. </a:t>
            </a:r>
          </a:p>
          <a:p>
            <a:endParaRPr lang="en-US" sz="800" dirty="0">
              <a:latin typeface="Arial" pitchFamily="34" charset="0"/>
              <a:cs typeface="Arial" pitchFamily="34" charset="0"/>
            </a:endParaRPr>
          </a:p>
          <a:p>
            <a:r>
              <a:rPr lang="en-US" sz="1000" dirty="0">
                <a:latin typeface="Arial" pitchFamily="34" charset="0"/>
                <a:cs typeface="Arial" pitchFamily="34" charset="0"/>
              </a:rPr>
              <a:t>At some point, the therapist will have to leave the room. When they do, you can’t be sure what tidal volumes are going to be delivered. </a:t>
            </a:r>
            <a:endParaRPr lang="en-US" sz="800" dirty="0">
              <a:latin typeface="Arial" pitchFamily="34" charset="0"/>
              <a:cs typeface="Arial" pitchFamily="34" charset="0"/>
            </a:endParaRPr>
          </a:p>
          <a:p>
            <a:r>
              <a:rPr lang="en-US" sz="1000" dirty="0">
                <a:latin typeface="Arial" pitchFamily="34" charset="0"/>
                <a:cs typeface="Arial" pitchFamily="34" charset="0"/>
              </a:rPr>
              <a:t>But in this case the therapist never takes their hand off of the pressure support knob. </a:t>
            </a:r>
          </a:p>
          <a:p>
            <a:endParaRPr lang="en-US" sz="800" dirty="0">
              <a:latin typeface="Arial" pitchFamily="34" charset="0"/>
              <a:cs typeface="Arial" pitchFamily="34" charset="0"/>
            </a:endParaRPr>
          </a:p>
          <a:p>
            <a:r>
              <a:rPr lang="en-US" sz="1000" dirty="0">
                <a:latin typeface="Arial" pitchFamily="34" charset="0"/>
                <a:cs typeface="Arial" pitchFamily="34" charset="0"/>
              </a:rPr>
              <a:t>They never leave!</a:t>
            </a:r>
          </a:p>
        </p:txBody>
      </p:sp>
    </p:spTree>
    <p:extLst>
      <p:ext uri="{BB962C8B-B14F-4D97-AF65-F5344CB8AC3E}">
        <p14:creationId xmlns:p14="http://schemas.microsoft.com/office/powerpoint/2010/main" val="326817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  Auto backup rate is near resting  rate</a:t>
            </a:r>
          </a:p>
          <a:p>
            <a:r>
              <a:rPr lang="en-US" sz="1000" dirty="0">
                <a:latin typeface="Arial" pitchFamily="34" charset="0"/>
                <a:cs typeface="Arial" pitchFamily="34" charset="0"/>
              </a:rPr>
              <a:t>      &gt; Near spontaneous rate</a:t>
            </a:r>
          </a:p>
          <a:p>
            <a:r>
              <a:rPr lang="en-US" sz="1000" dirty="0">
                <a:latin typeface="Arial" pitchFamily="34" charset="0"/>
                <a:cs typeface="Arial" pitchFamily="34" charset="0"/>
              </a:rPr>
              <a:t>      &gt; Minus 2 resting rate</a:t>
            </a:r>
          </a:p>
          <a:p>
            <a:r>
              <a:rPr lang="en-US" sz="1000" dirty="0">
                <a:latin typeface="Arial" pitchFamily="34" charset="0"/>
                <a:cs typeface="Arial" pitchFamily="34" charset="0"/>
              </a:rPr>
              <a:t>•  Comfortable assistance when needed</a:t>
            </a:r>
          </a:p>
          <a:p>
            <a:r>
              <a:rPr lang="en-US" sz="1000" dirty="0">
                <a:latin typeface="Arial" pitchFamily="34" charset="0"/>
                <a:cs typeface="Arial" pitchFamily="34" charset="0"/>
              </a:rPr>
              <a:t>•  No manual adjustments required  (auto-default setting)</a:t>
            </a:r>
          </a:p>
          <a:p>
            <a:r>
              <a:rPr lang="en-US" sz="1000" dirty="0">
                <a:latin typeface="Arial" pitchFamily="34" charset="0"/>
                <a:cs typeface="Arial" pitchFamily="34" charset="0"/>
              </a:rPr>
              <a:t>•  Can define a rate if a specific rate is desired or it can be set so that there is no backup rate </a:t>
            </a:r>
          </a:p>
          <a:p>
            <a:r>
              <a:rPr lang="en-US" sz="1000" dirty="0">
                <a:latin typeface="Arial" pitchFamily="34" charset="0"/>
                <a:cs typeface="Arial" pitchFamily="34" charset="0"/>
              </a:rPr>
              <a:t>   which is the same as spontaneous rate</a:t>
            </a:r>
          </a:p>
          <a:p>
            <a:endParaRPr lang="en-US" dirty="0"/>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30</a:t>
            </a:fld>
            <a:endParaRPr lang="en-US" dirty="0"/>
          </a:p>
        </p:txBody>
      </p:sp>
    </p:spTree>
    <p:extLst>
      <p:ext uri="{BB962C8B-B14F-4D97-AF65-F5344CB8AC3E}">
        <p14:creationId xmlns:p14="http://schemas.microsoft.com/office/powerpoint/2010/main" val="228356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The auto backup rate for AVAPS-AE will average the breath times over a 50 spontaneous breath rolling window (Array) over the 1</a:t>
            </a:r>
            <a:r>
              <a:rPr lang="en-US" sz="1000" baseline="30000" dirty="0">
                <a:latin typeface="Arial" pitchFamily="34" charset="0"/>
                <a:cs typeface="Arial" pitchFamily="34" charset="0"/>
              </a:rPr>
              <a:t>st</a:t>
            </a:r>
            <a:r>
              <a:rPr lang="en-US" sz="1000" dirty="0">
                <a:latin typeface="Arial" pitchFamily="34" charset="0"/>
                <a:cs typeface="Arial" pitchFamily="34" charset="0"/>
              </a:rPr>
              <a:t> hour and use the highest 50 average value of spontaneous breaths to calculate the patient’s spontaneous rate. </a:t>
            </a:r>
          </a:p>
          <a:p>
            <a:r>
              <a:rPr lang="en-US" sz="1000" dirty="0">
                <a:latin typeface="Arial" pitchFamily="34" charset="0"/>
                <a:cs typeface="Arial" pitchFamily="34" charset="0"/>
              </a:rPr>
              <a:t>The algorithm will continue to monitor the spontaneous breath times after the first 50 breaths and if the spontaneous rate increases during the 1</a:t>
            </a:r>
            <a:r>
              <a:rPr lang="en-US" sz="1000" baseline="30000" dirty="0">
                <a:latin typeface="Arial" pitchFamily="34" charset="0"/>
                <a:cs typeface="Arial" pitchFamily="34" charset="0"/>
              </a:rPr>
              <a:t>st</a:t>
            </a:r>
            <a:r>
              <a:rPr lang="en-US" sz="1000" dirty="0">
                <a:latin typeface="Arial" pitchFamily="34" charset="0"/>
                <a:cs typeface="Arial" pitchFamily="34" charset="0"/>
              </a:rPr>
              <a:t>  hour of use each night, then the rate will be updated to the higher rate. </a:t>
            </a:r>
          </a:p>
          <a:p>
            <a:r>
              <a:rPr lang="en-US" sz="1000" dirty="0">
                <a:latin typeface="Arial" pitchFamily="34" charset="0"/>
                <a:cs typeface="Arial" pitchFamily="34" charset="0"/>
              </a:rPr>
              <a:t>Lower spontaneous rates will not update the rate. </a:t>
            </a:r>
          </a:p>
          <a:p>
            <a:r>
              <a:rPr lang="en-US" sz="1000" dirty="0">
                <a:latin typeface="Arial" pitchFamily="34" charset="0"/>
                <a:cs typeface="Arial" pitchFamily="34" charset="0"/>
              </a:rPr>
              <a:t>Once a spontaneous rate has been determined, the unit will update the backup rate to 2 bpm less than the spontaneous rate. </a:t>
            </a:r>
          </a:p>
          <a:p>
            <a:r>
              <a:rPr lang="en-US" sz="1000" dirty="0">
                <a:latin typeface="Arial" pitchFamily="34" charset="0"/>
                <a:cs typeface="Arial" pitchFamily="34" charset="0"/>
              </a:rPr>
              <a:t>The lowest auto backup rate is approximately 10 and the highest is 20, however the patient can breath more than 20 breaths per minute.</a:t>
            </a:r>
          </a:p>
          <a:p>
            <a:r>
              <a:rPr lang="en-US" sz="1000" dirty="0">
                <a:latin typeface="Arial" pitchFamily="34" charset="0"/>
                <a:cs typeface="Arial" pitchFamily="34" charset="0"/>
              </a:rPr>
              <a:t>If a higher rate than 20 or rate less than 10 is required, then the clinician can turn off the auto function and set a desired rate or turn off any machine-delivered rate. </a:t>
            </a: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31</a:t>
            </a:fld>
            <a:endParaRPr lang="en-US" dirty="0"/>
          </a:p>
        </p:txBody>
      </p:sp>
    </p:spTree>
    <p:extLst>
      <p:ext uri="{BB962C8B-B14F-4D97-AF65-F5344CB8AC3E}">
        <p14:creationId xmlns:p14="http://schemas.microsoft.com/office/powerpoint/2010/main" val="93686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Once the auto backup rate has been determined by AVAPS-AE with 50 spontaneous breaths it will then maintain the patient near this rate for the remainder of the night (the patient can always go higher than this rate). </a:t>
            </a:r>
          </a:p>
          <a:p>
            <a:r>
              <a:rPr lang="en-US" sz="1000" dirty="0">
                <a:latin typeface="Arial" pitchFamily="34" charset="0"/>
                <a:cs typeface="Arial" pitchFamily="34" charset="0"/>
              </a:rPr>
              <a:t>So, as seen here in the first few breaths, the rate is delivering the auto backup rate because the patient is not triggering breaths. If the patient starts to trigger breaths above the auto backup rate, the algorithm will promote synchrony with the vent by allowing some flexibility with the rate. </a:t>
            </a:r>
          </a:p>
          <a:p>
            <a:endParaRPr lang="en-US" sz="1000" dirty="0">
              <a:latin typeface="Arial" pitchFamily="34" charset="0"/>
              <a:cs typeface="Arial" pitchFamily="34" charset="0"/>
            </a:endParaRPr>
          </a:p>
          <a:p>
            <a:r>
              <a:rPr lang="en-US" sz="1000" dirty="0">
                <a:latin typeface="Arial" pitchFamily="34" charset="0"/>
                <a:cs typeface="Arial" pitchFamily="34" charset="0"/>
              </a:rPr>
              <a:t>As the patient continues to trigger more spontaneous breaths, the rate may be suppressed by as much as 25% of the spontaneous rate. If the spontaneous rate is 18 bpm, that would set the target rate at about 16 bpm. The lower limit of the comfort buffer zone will now be 25% below the rate of 18 bpm.  So the lower limit of the comfort zone is ~ 13.5 bpm. 16 bpm is an interval of about 3.8 seconds between triggers. 13.5 bpm is about 4.4 seconds between triggers. This means that if the patient has been breathing spontaneously and has developed the full amount of buffer they will be allowed to take a spontaneous breath as long as 4.4 seconds apart. If the patient fails to trigger after 4.4 seconds they will get a timed breath from the device and the amount of comfort zone buffer will be reduced. If the patient continues without triggers the rate will slowly bring them back to the target within one minute. </a:t>
            </a:r>
          </a:p>
          <a:p>
            <a:r>
              <a:rPr lang="en-US" sz="1000" dirty="0">
                <a:latin typeface="Arial" pitchFamily="34" charset="0"/>
                <a:cs typeface="Arial" pitchFamily="34" charset="0"/>
              </a:rPr>
              <a:t>Remember….Spontaneous triggers add to the buffer zone (up to the max of 25% below the spont rate) and timed triggers will reduce it. </a:t>
            </a:r>
          </a:p>
          <a:p>
            <a:r>
              <a:rPr lang="en-US" sz="1000"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32</a:t>
            </a:fld>
            <a:endParaRPr lang="en-US" dirty="0"/>
          </a:p>
        </p:txBody>
      </p:sp>
    </p:spTree>
    <p:extLst>
      <p:ext uri="{BB962C8B-B14F-4D97-AF65-F5344CB8AC3E}">
        <p14:creationId xmlns:p14="http://schemas.microsoft.com/office/powerpoint/2010/main" val="185430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33</a:t>
            </a:fld>
            <a:endParaRPr lang="en-US" dirty="0"/>
          </a:p>
        </p:txBody>
      </p:sp>
    </p:spTree>
    <p:extLst>
      <p:ext uri="{BB962C8B-B14F-4D97-AF65-F5344CB8AC3E}">
        <p14:creationId xmlns:p14="http://schemas.microsoft.com/office/powerpoint/2010/main" val="19443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AVAPS is a ventilation device for patients with respiratory insufficiency</a:t>
            </a:r>
          </a:p>
          <a:p>
            <a:pPr lvl="1"/>
            <a:r>
              <a:rPr lang="en-US" sz="1900" dirty="0"/>
              <a:t>29% to 40% of COPD patients have OSA</a:t>
            </a:r>
            <a:r>
              <a:rPr lang="en-US" sz="1900" baseline="30000" dirty="0"/>
              <a:t>1</a:t>
            </a:r>
          </a:p>
          <a:p>
            <a:pPr lvl="1"/>
            <a:r>
              <a:rPr lang="en-US" sz="1900" dirty="0"/>
              <a:t>90% of OHS patients have OSA</a:t>
            </a:r>
            <a:r>
              <a:rPr lang="en-US" sz="1900" baseline="30000" dirty="0"/>
              <a:t>2</a:t>
            </a:r>
          </a:p>
          <a:p>
            <a:r>
              <a:rPr lang="en-US" sz="1200" baseline="30000" dirty="0"/>
              <a:t>1</a:t>
            </a:r>
            <a:r>
              <a:rPr lang="en-US" sz="1200" dirty="0"/>
              <a:t>Jelic International Journal of COPD 2008:3(2)269-275</a:t>
            </a:r>
          </a:p>
          <a:p>
            <a:r>
              <a:rPr lang="en-US" sz="1200" baseline="30000" dirty="0"/>
              <a:t>2</a:t>
            </a:r>
            <a:r>
              <a:rPr lang="en-US" sz="1200" dirty="0"/>
              <a:t>Mohklesi. Chest 2007:131;1624-1626</a:t>
            </a:r>
          </a:p>
          <a:p>
            <a:endParaRPr lang="en-US" dirty="0"/>
          </a:p>
        </p:txBody>
      </p:sp>
      <p:sp>
        <p:nvSpPr>
          <p:cNvPr id="4" name="Slide Number Placeholder 3"/>
          <p:cNvSpPr>
            <a:spLocks noGrp="1"/>
          </p:cNvSpPr>
          <p:nvPr>
            <p:ph type="sldNum" sz="quarter" idx="10"/>
          </p:nvPr>
        </p:nvSpPr>
        <p:spPr/>
        <p:txBody>
          <a:bodyPr/>
          <a:lstStyle/>
          <a:p>
            <a:fld id="{F307EBFC-5424-4C27-847B-E5B5E12AE77F}" type="slidenum">
              <a:rPr lang="en-US" smtClean="0"/>
              <a:t>38</a:t>
            </a:fld>
            <a:endParaRPr lang="en-US"/>
          </a:p>
        </p:txBody>
      </p:sp>
    </p:spTree>
    <p:extLst>
      <p:ext uri="{BB962C8B-B14F-4D97-AF65-F5344CB8AC3E}">
        <p14:creationId xmlns:p14="http://schemas.microsoft.com/office/powerpoint/2010/main" val="3168946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iVAPS</a:t>
            </a:r>
            <a:r>
              <a:rPr lang="en-US" sz="1200" b="0" i="0" u="none" strike="noStrike" kern="1200" baseline="0" dirty="0">
                <a:solidFill>
                  <a:schemeClr val="tx1"/>
                </a:solidFill>
                <a:latin typeface="+mn-lt"/>
                <a:ea typeface="+mn-ea"/>
                <a:cs typeface="+mn-cs"/>
              </a:rPr>
              <a:t> is suitable for adults with respiratory insufficiency. It is ideal for patients whose condition is likely to change and is characterized by hypoventilation (day/night hypercapnia). </a:t>
            </a:r>
          </a:p>
          <a:p>
            <a:endParaRPr lang="en-US" dirty="0"/>
          </a:p>
        </p:txBody>
      </p:sp>
      <p:sp>
        <p:nvSpPr>
          <p:cNvPr id="4" name="Slide Number Placeholder 3"/>
          <p:cNvSpPr>
            <a:spLocks noGrp="1"/>
          </p:cNvSpPr>
          <p:nvPr>
            <p:ph type="sldNum" sz="quarter" idx="10"/>
          </p:nvPr>
        </p:nvSpPr>
        <p:spPr/>
        <p:txBody>
          <a:bodyPr/>
          <a:lstStyle/>
          <a:p>
            <a:fld id="{F307EBFC-5424-4C27-847B-E5B5E12AE77F}" type="slidenum">
              <a:rPr lang="en-US" smtClean="0"/>
              <a:t>39</a:t>
            </a:fld>
            <a:endParaRPr lang="en-US"/>
          </a:p>
        </p:txBody>
      </p:sp>
    </p:spTree>
    <p:extLst>
      <p:ext uri="{BB962C8B-B14F-4D97-AF65-F5344CB8AC3E}">
        <p14:creationId xmlns:p14="http://schemas.microsoft.com/office/powerpoint/2010/main" val="294730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itchFamily="34" charset="0"/>
                <a:cs typeface="Arial" pitchFamily="34" charset="0"/>
              </a:rPr>
              <a:t>I would like to introduce you to a new mode of NIV designed to treat</a:t>
            </a:r>
            <a:r>
              <a:rPr lang="en-US" sz="1200" baseline="0" dirty="0">
                <a:solidFill>
                  <a:srgbClr val="FF0000"/>
                </a:solidFill>
                <a:latin typeface="Arial" pitchFamily="34" charset="0"/>
                <a:cs typeface="Arial" pitchFamily="34" charset="0"/>
              </a:rPr>
              <a:t> most</a:t>
            </a:r>
            <a:r>
              <a:rPr lang="en-US" sz="1200" dirty="0">
                <a:solidFill>
                  <a:srgbClr val="FF0000"/>
                </a:solidFill>
                <a:latin typeface="Arial" pitchFamily="34" charset="0"/>
                <a:cs typeface="Arial" pitchFamily="34" charset="0"/>
              </a:rPr>
              <a:t> </a:t>
            </a:r>
            <a:r>
              <a:rPr lang="en-US" sz="1200" strike="sngStrike" dirty="0">
                <a:solidFill>
                  <a:srgbClr val="FF0000"/>
                </a:solidFill>
                <a:latin typeface="Arial" pitchFamily="34" charset="0"/>
                <a:cs typeface="Arial" pitchFamily="34" charset="0"/>
              </a:rPr>
              <a:t>all</a:t>
            </a:r>
            <a:r>
              <a:rPr lang="en-US" sz="1200" strike="sngStrike" baseline="0" dirty="0">
                <a:solidFill>
                  <a:srgbClr val="FF0000"/>
                </a:solidFill>
                <a:latin typeface="Arial" pitchFamily="34" charset="0"/>
                <a:cs typeface="Arial" pitchFamily="34" charset="0"/>
              </a:rPr>
              <a:t> </a:t>
            </a:r>
            <a:r>
              <a:rPr lang="en-US" sz="1200" dirty="0">
                <a:latin typeface="Arial" pitchFamily="34" charset="0"/>
                <a:cs typeface="Arial" pitchFamily="34" charset="0"/>
              </a:rPr>
              <a:t>of your respiratory insufficiency patients in either the hospital or the home environments. </a:t>
            </a:r>
          </a:p>
          <a:p>
            <a:endParaRPr lang="en-US" sz="1200" dirty="0">
              <a:latin typeface="Arial" pitchFamily="34" charset="0"/>
              <a:cs typeface="Arial" pitchFamily="34" charset="0"/>
            </a:endParaRPr>
          </a:p>
          <a:p>
            <a:r>
              <a:rPr lang="en-US" sz="1200" dirty="0">
                <a:latin typeface="Arial" pitchFamily="34" charset="0"/>
                <a:cs typeface="Arial" pitchFamily="34" charset="0"/>
              </a:rPr>
              <a:t>The three main components to AVAPS-AE are:</a:t>
            </a:r>
          </a:p>
          <a:p>
            <a:pPr marL="225743" indent="-225743">
              <a:buFont typeface="+mj-lt"/>
              <a:buAutoNum type="arabicPeriod"/>
            </a:pPr>
            <a:r>
              <a:rPr lang="en-US" sz="1200" dirty="0">
                <a:latin typeface="Arial" pitchFamily="34" charset="0"/>
                <a:cs typeface="Arial" pitchFamily="34" charset="0"/>
              </a:rPr>
              <a:t>AVAPS, Average Volume Assured Pressure Support – A proven NIV algorithm that allows you to volume ventilate a patient noninvasively using a pressure support device. </a:t>
            </a:r>
          </a:p>
          <a:p>
            <a:pPr marL="225743" indent="-225743">
              <a:buFont typeface="+mj-lt"/>
              <a:buAutoNum type="arabicPeriod"/>
            </a:pPr>
            <a:endParaRPr lang="en-US" sz="1200" dirty="0">
              <a:latin typeface="Arial" pitchFamily="34" charset="0"/>
              <a:cs typeface="Arial" pitchFamily="34" charset="0"/>
            </a:endParaRPr>
          </a:p>
          <a:p>
            <a:pPr marL="225743" indent="-225743">
              <a:buFont typeface="+mj-lt"/>
              <a:buAutoNum type="arabicPeriod"/>
            </a:pPr>
            <a:r>
              <a:rPr lang="en-US" sz="1200" dirty="0">
                <a:latin typeface="Arial" pitchFamily="34" charset="0"/>
                <a:cs typeface="Arial" pitchFamily="34" charset="0"/>
              </a:rPr>
              <a:t>Auto EPAP – Airway obstruction is an important  factor when considering to noninvasively ventilate a patient. Philips Respironics has been treating patients diagnosed with airway obstructions with these algorithms for more than 20 years and now we are bringing it to you in a NIV device. </a:t>
            </a:r>
          </a:p>
          <a:p>
            <a:pPr marL="225743" indent="-225743">
              <a:buFont typeface="+mj-lt"/>
              <a:buAutoNum type="arabicPeriod"/>
            </a:pPr>
            <a:endParaRPr lang="en-US" sz="1200" dirty="0">
              <a:latin typeface="Arial" pitchFamily="34" charset="0"/>
              <a:cs typeface="Arial" pitchFamily="34" charset="0"/>
            </a:endParaRPr>
          </a:p>
          <a:p>
            <a:pPr marL="225743" indent="-225743">
              <a:buFont typeface="+mj-lt"/>
              <a:buAutoNum type="arabicPeriod"/>
            </a:pPr>
            <a:r>
              <a:rPr lang="en-US" sz="1200" dirty="0">
                <a:latin typeface="Arial" pitchFamily="34" charset="0"/>
                <a:cs typeface="Arial" pitchFamily="34" charset="0"/>
              </a:rPr>
              <a:t>Auto backup rate – The auto backup rate allows the BiPAP A40 to determine the appropriate rate for the patient. The resulting rate is similar to what clinicians have been doing for years to determine an appropriate back-up rate for a patient. </a:t>
            </a:r>
          </a:p>
        </p:txBody>
      </p:sp>
      <p:sp>
        <p:nvSpPr>
          <p:cNvPr id="4" name="Slide Number Placeholder 3"/>
          <p:cNvSpPr>
            <a:spLocks noGrp="1"/>
          </p:cNvSpPr>
          <p:nvPr>
            <p:ph type="sldNum" sz="quarter" idx="5"/>
          </p:nvPr>
        </p:nvSpPr>
        <p:spPr/>
        <p:txBody>
          <a:bodyPr/>
          <a:lstStyle/>
          <a:p>
            <a:fld id="{F307EBFC-5424-4C27-847B-E5B5E12AE77F}" type="slidenum">
              <a:rPr lang="en-US" smtClean="0"/>
              <a:t>7</a:t>
            </a:fld>
            <a:endParaRPr lang="en-US"/>
          </a:p>
        </p:txBody>
      </p:sp>
    </p:spTree>
    <p:extLst>
      <p:ext uri="{BB962C8B-B14F-4D97-AF65-F5344CB8AC3E}">
        <p14:creationId xmlns:p14="http://schemas.microsoft.com/office/powerpoint/2010/main" val="344815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Retains CO</a:t>
            </a:r>
            <a:r>
              <a:rPr lang="en-US" baseline="-25000" dirty="0"/>
              <a:t>2</a:t>
            </a:r>
            <a:endParaRPr lang="en-US" dirty="0"/>
          </a:p>
          <a:p>
            <a:r>
              <a:rPr lang="en-US" dirty="0"/>
              <a:t>The majority of OHS patients have comorbid OSA (80% to 90%).</a:t>
            </a:r>
          </a:p>
          <a:p>
            <a:r>
              <a:rPr lang="en-US" dirty="0"/>
              <a:t>Hypercapnia (PaCO</a:t>
            </a:r>
            <a:r>
              <a:rPr lang="en-US" baseline="-25000" dirty="0"/>
              <a:t>2</a:t>
            </a:r>
            <a:r>
              <a:rPr lang="en-US" dirty="0"/>
              <a:t> &gt;45 mmHg) must be present during wakefulness. Where arterial blood gases are difficult to obtain, arterialized-venous blood sampling can be used as a valid surrogate for pH, PCO</a:t>
            </a:r>
            <a:r>
              <a:rPr lang="en-US" baseline="-25000" dirty="0"/>
              <a:t>2</a:t>
            </a:r>
            <a:r>
              <a:rPr lang="en-US" dirty="0"/>
              <a:t>, and bicarbonate.</a:t>
            </a:r>
          </a:p>
          <a:p>
            <a:r>
              <a:rPr lang="en-US" dirty="0"/>
              <a:t>Hypoxemia (PaO</a:t>
            </a:r>
            <a:r>
              <a:rPr lang="en-US" baseline="-25000" dirty="0"/>
              <a:t>2</a:t>
            </a:r>
            <a:r>
              <a:rPr lang="en-US" dirty="0"/>
              <a:t> &lt;70 mmHg) is usually present. The calculated alveolar-arterial (A-a) oxygen gradient may be normal in patients with OHS. A widened A-a gradient may indicate co-existent lung or heart disease.</a:t>
            </a:r>
          </a:p>
          <a:p>
            <a:endParaRPr lang="en-US" dirty="0"/>
          </a:p>
        </p:txBody>
      </p:sp>
      <p:sp>
        <p:nvSpPr>
          <p:cNvPr id="4" name="Slide Number Placeholder 3"/>
          <p:cNvSpPr>
            <a:spLocks noGrp="1"/>
          </p:cNvSpPr>
          <p:nvPr>
            <p:ph type="sldNum" sz="quarter" idx="10"/>
          </p:nvPr>
        </p:nvSpPr>
        <p:spPr/>
        <p:txBody>
          <a:bodyPr/>
          <a:lstStyle/>
          <a:p>
            <a:fld id="{F307EBFC-5424-4C27-847B-E5B5E12AE77F}" type="slidenum">
              <a:rPr lang="en-US" smtClean="0"/>
              <a:t>44</a:t>
            </a:fld>
            <a:endParaRPr lang="en-US"/>
          </a:p>
        </p:txBody>
      </p:sp>
    </p:spTree>
    <p:extLst>
      <p:ext uri="{BB962C8B-B14F-4D97-AF65-F5344CB8AC3E}">
        <p14:creationId xmlns:p14="http://schemas.microsoft.com/office/powerpoint/2010/main" val="413946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382588" y="685800"/>
            <a:ext cx="6094412" cy="3429000"/>
          </a:xfrm>
          <a:ln/>
        </p:spPr>
      </p:sp>
      <p:sp>
        <p:nvSpPr>
          <p:cNvPr id="64515" name="Rectangle 3"/>
          <p:cNvSpPr>
            <a:spLocks noGrp="1" noChangeArrowheads="1"/>
          </p:cNvSpPr>
          <p:nvPr>
            <p:ph type="body" idx="1"/>
          </p:nvPr>
        </p:nvSpPr>
        <p:spPr>
          <a:xfrm>
            <a:off x="686098" y="4343704"/>
            <a:ext cx="5485805" cy="4113892"/>
          </a:xfrm>
          <a:noFill/>
          <a:ln/>
        </p:spPr>
        <p:txBody>
          <a:bodyPr/>
          <a:lstStyle/>
          <a:p>
            <a:endParaRPr lang="en-US"/>
          </a:p>
        </p:txBody>
      </p:sp>
    </p:spTree>
    <p:extLst>
      <p:ext uri="{BB962C8B-B14F-4D97-AF65-F5344CB8AC3E}">
        <p14:creationId xmlns:p14="http://schemas.microsoft.com/office/powerpoint/2010/main" val="1745172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307EBFC-5424-4C27-847B-E5B5E12AE77F}" type="slidenum">
              <a:rPr lang="en-US" smtClean="0"/>
              <a:t>50</a:t>
            </a:fld>
            <a:endParaRPr lang="en-US"/>
          </a:p>
        </p:txBody>
      </p:sp>
    </p:spTree>
    <p:extLst>
      <p:ext uri="{BB962C8B-B14F-4D97-AF65-F5344CB8AC3E}">
        <p14:creationId xmlns:p14="http://schemas.microsoft.com/office/powerpoint/2010/main" val="15499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Physician like new technology but they also want to have proof that it has benefits for their patients.  We are lucky because AVAPS has been available internationally for the past 2 years and we have some studies that were done by in Europe that show positive outcome data.  Lets look at some of those studies that you will be able to share with your physicians.    </a:t>
            </a:r>
          </a:p>
          <a:p>
            <a:endParaRPr lang="en-US" dirty="0"/>
          </a:p>
        </p:txBody>
      </p:sp>
      <p:sp>
        <p:nvSpPr>
          <p:cNvPr id="4" name="Slide Number Placeholder 3"/>
          <p:cNvSpPr>
            <a:spLocks noGrp="1"/>
          </p:cNvSpPr>
          <p:nvPr>
            <p:ph type="sldNum" sz="quarter" idx="5"/>
          </p:nvPr>
        </p:nvSpPr>
        <p:spPr/>
        <p:txBody>
          <a:bodyPr/>
          <a:lstStyle/>
          <a:p>
            <a:fld id="{F307EBFC-5424-4C27-847B-E5B5E12AE77F}" type="slidenum">
              <a:rPr lang="en-US" smtClean="0"/>
              <a:t>51</a:t>
            </a:fld>
            <a:endParaRPr lang="en-US"/>
          </a:p>
        </p:txBody>
      </p:sp>
    </p:spTree>
    <p:extLst>
      <p:ext uri="{BB962C8B-B14F-4D97-AF65-F5344CB8AC3E}">
        <p14:creationId xmlns:p14="http://schemas.microsoft.com/office/powerpoint/2010/main" val="595688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Medication reconciliation was performed by a pharmacist at the time of hospital discharge.</a:t>
            </a:r>
          </a:p>
          <a:p>
            <a:r>
              <a:rPr lang="en-US" dirty="0"/>
              <a:t>(b) Oxygen Therapy: Due to the severity of their COPD, most patients had been initiated on either nocturnal or 24-h oxygen therapy by their hospital physician prior to their enrollment into the QI program. Those patients who had not received oxygen were given a prescription if they had oxygen saturation ≤ 88% at rest.</a:t>
            </a:r>
          </a:p>
          <a:p>
            <a:r>
              <a:rPr lang="en-US" dirty="0"/>
              <a:t>(c) All patients were placed on AVAPS-AE (using Trilogy 100, Philips </a:t>
            </a:r>
            <a:r>
              <a:rPr lang="en-US" dirty="0" err="1"/>
              <a:t>Respironics</a:t>
            </a:r>
            <a:r>
              <a:rPr lang="en-US" dirty="0"/>
              <a:t>, Inc. Monroeville, PA), or switched from CPAP or </a:t>
            </a:r>
            <a:r>
              <a:rPr lang="en-US" dirty="0" err="1"/>
              <a:t>bilevel</a:t>
            </a:r>
            <a:r>
              <a:rPr lang="en-US" dirty="0"/>
              <a:t> PAP therapy to AVAPS-AE, using a target tidal volume V</a:t>
            </a:r>
            <a:r>
              <a:rPr lang="en-US" baseline="-25000" dirty="0"/>
              <a:t>T</a:t>
            </a:r>
            <a:r>
              <a:rPr lang="en-US" dirty="0"/>
              <a:t> mode. AVAPS-AE can automatically titrate expiratory positive airway pressure (EPAP) to treat obstructive events of OSA if present; automatically adjust pressure support (PS) to achieve a physician-defined target tidal volume, based on ideal body weight (set at 5–7 mL/Kg IBW); and maximize expiratory time to help avoid breath-stacking by adjusting the back-up rate based on the patient's spontaneous rate. The device was set with EPAP range from a minimum of 5 cm H</a:t>
            </a:r>
            <a:r>
              <a:rPr lang="en-US" baseline="-25000" dirty="0"/>
              <a:t>2</a:t>
            </a:r>
            <a:r>
              <a:rPr lang="en-US" dirty="0"/>
              <a:t>O (</a:t>
            </a:r>
            <a:r>
              <a:rPr lang="en-US" dirty="0" err="1"/>
              <a:t>EPAPmin</a:t>
            </a:r>
            <a:r>
              <a:rPr lang="en-US" dirty="0"/>
              <a:t>) to a maximum of 15 cm H</a:t>
            </a:r>
            <a:r>
              <a:rPr lang="en-US" baseline="-25000" dirty="0"/>
              <a:t>2</a:t>
            </a:r>
            <a:r>
              <a:rPr lang="en-US" dirty="0"/>
              <a:t>O (EPAP-max); PS range from a minimum of 2 cm H</a:t>
            </a:r>
            <a:r>
              <a:rPr lang="en-US" baseline="-25000" dirty="0"/>
              <a:t>2</a:t>
            </a:r>
            <a:r>
              <a:rPr lang="en-US" dirty="0"/>
              <a:t>O (</a:t>
            </a:r>
            <a:r>
              <a:rPr lang="en-US" dirty="0" err="1"/>
              <a:t>PSmin</a:t>
            </a:r>
            <a:r>
              <a:rPr lang="en-US" dirty="0"/>
              <a:t>) to a maximum of 26 cm H</a:t>
            </a:r>
            <a:r>
              <a:rPr lang="en-US" baseline="-25000" dirty="0"/>
              <a:t>2</a:t>
            </a:r>
            <a:r>
              <a:rPr lang="en-US" dirty="0"/>
              <a:t>O (</a:t>
            </a:r>
            <a:r>
              <a:rPr lang="en-US" dirty="0" err="1"/>
              <a:t>PSmax</a:t>
            </a:r>
            <a:r>
              <a:rPr lang="en-US" dirty="0"/>
              <a:t>); automatic back-up rate and entrained with oxygen based upon the wakefulness determination through a t-connector and oxygen concentrator. Mask fitting and therapy initiation were done by an RT either at the hospital prior to discharge, or, if the referral was not received in time before discharge by a home medical company at the patient's home.</a:t>
            </a:r>
          </a:p>
          <a:p>
            <a:r>
              <a:rPr lang="en-US" dirty="0"/>
              <a:t>(d) Education: Patient education was delivered during initiation of AVAPS-AE by an RT either at the hospital prior to discharge, or, if the referral was not received in time by the homecare company, at the patient's home within a week of discharge. The session took between 90 and 100 minutes and covered education about COPD and available treatments, breathing techniques, and techniques to clear mucus from the lungs; patients were also provided with an educational booklet with such information for future reference (Barnes Healthy at </a:t>
            </a:r>
            <a:r>
              <a:rPr lang="en-US" dirty="0" err="1"/>
              <a:t>Home</a:t>
            </a:r>
            <a:r>
              <a:rPr lang="en-US" baseline="30000" dirty="0" err="1"/>
              <a:t>TM</a:t>
            </a:r>
            <a:r>
              <a:rPr lang="en-US" dirty="0"/>
              <a:t> booklet).</a:t>
            </a:r>
          </a:p>
          <a:p>
            <a:r>
              <a:rPr lang="en-US" dirty="0"/>
              <a:t>(e) Respiratory therapist led care was delivered in the patients' homes. Patients were visited by the respiratory therapist twice during the first week and 6 times during the first 30 days after initiation of AVAPS-AE therapy. Subsequently, patients received monthly visits up to day 90 and visits every 3 months thereafter. Unplanned visits where scheduled at the request of the patient. Each visit took 30–45 minutes and focused on maximizing patient adherence to medications and AVAPS-AE therapy by providing information regarding the benefits of treatments and information on how to administer medications and use their NIPPV device. Additionally, patients were encouraged to quit smoking if they were active smokers. Patients were encouraged to use their NIPPV device ≥ 4 h/night on all nights. Changes to prescriptions were made following consultation with the patient's referring physician. Readmission to the hospital in the 12 months following the initiation of the QI program was retrospectively obtained by extracting information from patient charts.</a:t>
            </a:r>
          </a:p>
          <a:p>
            <a:endParaRPr lang="en-US" dirty="0"/>
          </a:p>
        </p:txBody>
      </p:sp>
      <p:sp>
        <p:nvSpPr>
          <p:cNvPr id="4" name="Slide Number Placeholder 3"/>
          <p:cNvSpPr>
            <a:spLocks noGrp="1"/>
          </p:cNvSpPr>
          <p:nvPr>
            <p:ph type="sldNum" sz="quarter" idx="10"/>
          </p:nvPr>
        </p:nvSpPr>
        <p:spPr/>
        <p:txBody>
          <a:bodyPr/>
          <a:lstStyle/>
          <a:p>
            <a:fld id="{F307EBFC-5424-4C27-847B-E5B5E12AE77F}" type="slidenum">
              <a:rPr lang="en-US" smtClean="0"/>
              <a:t>52</a:t>
            </a:fld>
            <a:endParaRPr lang="en-US"/>
          </a:p>
        </p:txBody>
      </p:sp>
    </p:spTree>
    <p:extLst>
      <p:ext uri="{BB962C8B-B14F-4D97-AF65-F5344CB8AC3E}">
        <p14:creationId xmlns:p14="http://schemas.microsoft.com/office/powerpoint/2010/main" val="1800889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a:t>
            </a:r>
            <a:r>
              <a:rPr lang="en-US" baseline="0" dirty="0"/>
              <a:t> </a:t>
            </a:r>
            <a:r>
              <a:rPr lang="en-US" dirty="0"/>
              <a:t>suggested AVAPS-AE settings related to the published abstracts</a:t>
            </a:r>
            <a:r>
              <a:rPr lang="en-US" baseline="0" dirty="0"/>
              <a:t> </a:t>
            </a:r>
            <a:r>
              <a:rPr lang="en-US" dirty="0"/>
              <a:t>and trials performed during pre-launch and after launch of AVAPS-AE mode .</a:t>
            </a:r>
          </a:p>
          <a:p>
            <a:endParaRPr lang="en-US" dirty="0"/>
          </a:p>
          <a:p>
            <a:r>
              <a:rPr lang="en-US" dirty="0"/>
              <a:t>* COPD-OSA   AVAPS-AE protocol Dr. N. Hart, Dr. P. Murphy, Lane Fox Respiratory unit, St. Thomas’ Hospital London UK (COPD)</a:t>
            </a:r>
          </a:p>
          <a:p>
            <a:r>
              <a:rPr lang="en-US" dirty="0">
                <a:solidFill>
                  <a:srgbClr val="00B050"/>
                </a:solidFill>
              </a:rPr>
              <a:t>* OHS    </a:t>
            </a:r>
            <a:r>
              <a:rPr lang="en-US" dirty="0"/>
              <a:t>AVAPS-AE Multi Center Trial protocol l (OHS), Prof. Dr. Jean François MUIR (MCT France in process)</a:t>
            </a:r>
          </a:p>
          <a:p>
            <a:pPr marL="171423" indent="-171423">
              <a:buFont typeface="Arial" pitchFamily="34" charset="0"/>
              <a:buChar char="•"/>
            </a:pPr>
            <a:endParaRPr lang="en-US" dirty="0"/>
          </a:p>
          <a:p>
            <a:r>
              <a:rPr lang="en-US" dirty="0"/>
              <a:t>Final setting guidelines will be adapted and corrected after the Multi Centre</a:t>
            </a:r>
            <a:r>
              <a:rPr lang="en-US" baseline="0" dirty="0"/>
              <a:t> </a:t>
            </a:r>
            <a:r>
              <a:rPr lang="en-US" dirty="0"/>
              <a:t>Trial results in France</a:t>
            </a:r>
          </a:p>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60</a:t>
            </a:fld>
            <a:endParaRPr lang="en-US"/>
          </a:p>
        </p:txBody>
      </p:sp>
    </p:spTree>
    <p:extLst>
      <p:ext uri="{BB962C8B-B14F-4D97-AF65-F5344CB8AC3E}">
        <p14:creationId xmlns:p14="http://schemas.microsoft.com/office/powerpoint/2010/main" val="105093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p:sp>
      <p:sp>
        <p:nvSpPr>
          <p:cNvPr id="55299" name="Rectangle 3"/>
          <p:cNvSpPr>
            <a:spLocks noGrp="1" noChangeArrowheads="1"/>
          </p:cNvSpPr>
          <p:nvPr>
            <p:ph type="body" idx="1"/>
          </p:nvPr>
        </p:nvSpPr>
        <p:spPr>
          <a:noFill/>
          <a:extLst>
            <a:ext uri="{91240B29-F687-4F45-9708-019B960494DF}">
              <a14:hiddenLine xmlns:a14="http://schemas.microsoft.com/office/drawing/2010/main" w="9525" cap="rnd">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2489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p:sp>
      <p:sp>
        <p:nvSpPr>
          <p:cNvPr id="55299" name="Rectangle 3"/>
          <p:cNvSpPr>
            <a:spLocks noGrp="1" noChangeArrowheads="1"/>
          </p:cNvSpPr>
          <p:nvPr>
            <p:ph type="body" idx="1"/>
          </p:nvPr>
        </p:nvSpPr>
        <p:spPr>
          <a:noFill/>
          <a:extLst>
            <a:ext uri="{91240B29-F687-4F45-9708-019B960494DF}">
              <a14:hiddenLine xmlns:a14="http://schemas.microsoft.com/office/drawing/2010/main" w="9525" cap="rnd">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48033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r>
              <a:rPr lang="en-US" dirty="0"/>
              <a:t>AVAPS is NOT recommended for patients who have periodic breathing.  Treatment of the periodic breathing patterns requires a different form of therapy called Servo Ventilation provided by the BiPAP autoSV Advanced.  Periodic breathing requires a system which will quickly adjust breath by breath by either augmenting only selected breaths which may fall below their normal flow pattern. This allows the patient to stabilize their PaCO</a:t>
            </a:r>
            <a:r>
              <a:rPr lang="en-US" baseline="-25000" dirty="0"/>
              <a:t>2</a:t>
            </a:r>
            <a:r>
              <a:rPr lang="en-US" dirty="0"/>
              <a:t> and prevents the bodies responding hyperventilation due to periodic hypoventilation.  </a:t>
            </a:r>
          </a:p>
          <a:p>
            <a:r>
              <a:rPr lang="en-US" dirty="0"/>
              <a:t>AVAPS does not have a quick response time in changing the patients tidal volume (increase of 1 cm H</a:t>
            </a:r>
            <a:r>
              <a:rPr lang="en-US" baseline="-25000" dirty="0"/>
              <a:t>2</a:t>
            </a:r>
            <a:r>
              <a:rPr lang="en-US" dirty="0"/>
              <a:t>O per min) and is best suited for patients who have slow changes in tidal volumes through out the night on a consistent basis versus a periodic basis.</a:t>
            </a:r>
            <a:r>
              <a:rPr lang="en-US" sz="1300" dirty="0"/>
              <a:t> </a:t>
            </a:r>
          </a:p>
        </p:txBody>
      </p:sp>
    </p:spTree>
    <p:extLst>
      <p:ext uri="{BB962C8B-B14F-4D97-AF65-F5344CB8AC3E}">
        <p14:creationId xmlns:p14="http://schemas.microsoft.com/office/powerpoint/2010/main" val="113194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528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Improve Ventilation</a:t>
            </a:r>
          </a:p>
        </p:txBody>
      </p:sp>
      <p:sp>
        <p:nvSpPr>
          <p:cNvPr id="4" name="Slide Number Placeholder 3"/>
          <p:cNvSpPr>
            <a:spLocks noGrp="1"/>
          </p:cNvSpPr>
          <p:nvPr>
            <p:ph type="sldNum" sz="quarter" idx="5"/>
          </p:nvPr>
        </p:nvSpPr>
        <p:spPr/>
        <p:txBody>
          <a:bodyPr/>
          <a:lstStyle/>
          <a:p>
            <a:fld id="{F307EBFC-5424-4C27-847B-E5B5E12AE77F}" type="slidenum">
              <a:rPr lang="en-US" smtClean="0"/>
              <a:t>13</a:t>
            </a:fld>
            <a:endParaRPr lang="en-US"/>
          </a:p>
        </p:txBody>
      </p:sp>
    </p:spTree>
    <p:extLst>
      <p:ext uri="{BB962C8B-B14F-4D97-AF65-F5344CB8AC3E}">
        <p14:creationId xmlns:p14="http://schemas.microsoft.com/office/powerpoint/2010/main" val="1981249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DD3F3-F080-4634-B65C-ACF58FE27038}" type="slidenum">
              <a:rPr lang="en-US" smtClean="0"/>
              <a:t>85</a:t>
            </a:fld>
            <a:endParaRPr lang="en-US"/>
          </a:p>
        </p:txBody>
      </p:sp>
    </p:spTree>
    <p:extLst>
      <p:ext uri="{BB962C8B-B14F-4D97-AF65-F5344CB8AC3E}">
        <p14:creationId xmlns:p14="http://schemas.microsoft.com/office/powerpoint/2010/main" val="61965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a:t>Trilogy has 6 pressure modes.</a:t>
            </a:r>
          </a:p>
        </p:txBody>
      </p:sp>
    </p:spTree>
    <p:extLst>
      <p:ext uri="{BB962C8B-B14F-4D97-AF65-F5344CB8AC3E}">
        <p14:creationId xmlns:p14="http://schemas.microsoft.com/office/powerpoint/2010/main" val="232091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a:t>Trilogy has 6 pressure modes.</a:t>
            </a:r>
          </a:p>
        </p:txBody>
      </p:sp>
    </p:spTree>
    <p:extLst>
      <p:ext uri="{BB962C8B-B14F-4D97-AF65-F5344CB8AC3E}">
        <p14:creationId xmlns:p14="http://schemas.microsoft.com/office/powerpoint/2010/main" val="188163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easy way to implement</a:t>
            </a:r>
            <a:r>
              <a:rPr lang="en-US" baseline="0" dirty="0"/>
              <a:t> an auto device of any kind it to do the “wait then react” technique. Wait for an event to occur and then react to it by raising the pressure. That way allows events to occur first and then it tries to fix them. We think the proactive method can reduce some of those events that drive other algorithms.  </a:t>
            </a:r>
            <a:endParaRPr lang="en-US" dirty="0"/>
          </a:p>
          <a:p>
            <a:r>
              <a:rPr lang="en-US" dirty="0"/>
              <a:t>This</a:t>
            </a:r>
            <a:r>
              <a:rPr lang="en-US" baseline="0" dirty="0"/>
              <a:t> slide graphically illustrates the method used in our proactive searches for therapy pressure for EPAP. If you watch the picture at the left you can see initially that the airway is shown to be occluded. As pressure is gradually increased to the airway initially it remains occluded with very high airway resistance. </a:t>
            </a:r>
          </a:p>
          <a:p>
            <a:endParaRPr lang="en-US" baseline="0" dirty="0"/>
          </a:p>
          <a:p>
            <a:pPr marL="169254" indent="-169254">
              <a:buFont typeface="Arial" pitchFamily="34" charset="0"/>
              <a:buChar char="•"/>
            </a:pPr>
            <a:r>
              <a:rPr lang="en-US" baseline="0" dirty="0"/>
              <a:t>When enough pressure has been applied to the airway the airway opens and resistance drops sharply. </a:t>
            </a:r>
          </a:p>
          <a:p>
            <a:pPr marL="169254" indent="-169254">
              <a:buFont typeface="Arial" pitchFamily="34" charset="0"/>
              <a:buChar char="•"/>
            </a:pPr>
            <a:r>
              <a:rPr lang="en-US" baseline="0" dirty="0"/>
              <a:t>With continued increases in pressure the resistance changes become very small. </a:t>
            </a:r>
          </a:p>
          <a:p>
            <a:pPr marL="619031" lvl="1" indent="-169254">
              <a:buFont typeface="Arial" pitchFamily="34" charset="0"/>
              <a:buChar char="•"/>
            </a:pPr>
            <a:r>
              <a:rPr lang="en-US" baseline="0" dirty="0"/>
              <a:t>This is the area we call Popt or optimized pressure. </a:t>
            </a:r>
          </a:p>
          <a:p>
            <a:pPr marL="619031" lvl="1" indent="-169254">
              <a:buFont typeface="Arial" pitchFamily="34" charset="0"/>
              <a:buChar char="•"/>
            </a:pPr>
            <a:r>
              <a:rPr lang="en-US" baseline="0" dirty="0"/>
              <a:t>At this point the device will stop adding pressure to avoid unnecessary and uncomfortable pressure increases. </a:t>
            </a:r>
          </a:p>
          <a:p>
            <a:pPr marL="619031" lvl="1" indent="-169254">
              <a:buFont typeface="Arial" pitchFamily="34" charset="0"/>
              <a:buChar char="•"/>
            </a:pPr>
            <a:r>
              <a:rPr lang="en-US" baseline="0" dirty="0"/>
              <a:t>The device will hold pressure at this level until the next search phase. </a:t>
            </a:r>
          </a:p>
          <a:p>
            <a:pPr marL="169254" indent="-169254">
              <a:buFont typeface="Arial" pitchFamily="34" charset="0"/>
              <a:buChar char="•"/>
            </a:pPr>
            <a:r>
              <a:rPr lang="en-US" baseline="0" dirty="0"/>
              <a:t>The next search will be with gradual pressure decreases looking for the critical pressure boundary where small pressure decreases cause large changes is resistance. </a:t>
            </a:r>
          </a:p>
          <a:p>
            <a:pPr marL="619031" lvl="1" indent="-169254">
              <a:buFont typeface="Arial" pitchFamily="34" charset="0"/>
              <a:buChar char="•"/>
            </a:pPr>
            <a:r>
              <a:rPr lang="en-US" baseline="0" dirty="0"/>
              <a:t>This is what we call the Pcrit or critical pressure area. </a:t>
            </a:r>
          </a:p>
          <a:p>
            <a:pPr marL="169254" indent="-169254">
              <a:buFont typeface="Arial" pitchFamily="34" charset="0"/>
              <a:buChar char="•"/>
            </a:pPr>
            <a:endParaRPr lang="en-US" baseline="0" dirty="0"/>
          </a:p>
          <a:p>
            <a:pPr marL="169254" indent="-169254">
              <a:buFont typeface="Arial" pitchFamily="34" charset="0"/>
              <a:buChar char="•"/>
            </a:pPr>
            <a:r>
              <a:rPr lang="en-US" baseline="0" dirty="0"/>
              <a:t>The idea behind the proactive searches is to keep the pressure in a therapeutic range between the critical and optimal pressure areas, providing the lowest  pressure needed for airway patency throughout the night. </a:t>
            </a:r>
            <a:endParaRPr lang="en-US" dirty="0"/>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21</a:t>
            </a:fld>
            <a:endParaRPr lang="en-US" dirty="0"/>
          </a:p>
        </p:txBody>
      </p:sp>
    </p:spTree>
    <p:extLst>
      <p:ext uri="{BB962C8B-B14F-4D97-AF65-F5344CB8AC3E}">
        <p14:creationId xmlns:p14="http://schemas.microsoft.com/office/powerpoint/2010/main" val="145652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This illustrates the proactive nature of our auto EPAP algorithm. </a:t>
            </a:r>
          </a:p>
          <a:p>
            <a:endParaRPr lang="en-US" sz="1000" dirty="0">
              <a:latin typeface="Arial" pitchFamily="34" charset="0"/>
              <a:cs typeface="Arial" pitchFamily="34" charset="0"/>
            </a:endParaRPr>
          </a:p>
          <a:p>
            <a:pPr marL="169307" indent="-169307">
              <a:buFont typeface="Arial" pitchFamily="34" charset="0"/>
              <a:buChar char="•"/>
            </a:pPr>
            <a:r>
              <a:rPr lang="en-US" sz="1000" dirty="0">
                <a:latin typeface="Arial" pitchFamily="34" charset="0"/>
                <a:cs typeface="Arial" pitchFamily="34" charset="0"/>
              </a:rPr>
              <a:t>The device will </a:t>
            </a:r>
            <a:r>
              <a:rPr lang="en-US" sz="1000" i="1" u="sng" dirty="0">
                <a:latin typeface="Arial" pitchFamily="34" charset="0"/>
                <a:cs typeface="Arial" pitchFamily="34" charset="0"/>
              </a:rPr>
              <a:t>proactively </a:t>
            </a:r>
            <a:r>
              <a:rPr lang="en-US" sz="1000" dirty="0">
                <a:latin typeface="Arial" pitchFamily="34" charset="0"/>
                <a:cs typeface="Arial" pitchFamily="34" charset="0"/>
              </a:rPr>
              <a:t>increase EPAP pressure to evaluate the impact the increase has on the airway. </a:t>
            </a:r>
          </a:p>
          <a:p>
            <a:pPr marL="169307" indent="-169307">
              <a:buFont typeface="Arial" pitchFamily="34" charset="0"/>
              <a:buChar char="•"/>
            </a:pPr>
            <a:r>
              <a:rPr lang="en-US" sz="1000" dirty="0">
                <a:latin typeface="Arial" pitchFamily="34" charset="0"/>
                <a:cs typeface="Arial" pitchFamily="34" charset="0"/>
              </a:rPr>
              <a:t>This AVAPS-AE is seeking the optimum pressure or conducting a Popt search. </a:t>
            </a:r>
          </a:p>
          <a:p>
            <a:pPr marL="619225" lvl="1" indent="-169307">
              <a:buFont typeface="Arial" pitchFamily="34" charset="0"/>
              <a:buChar char="•"/>
            </a:pPr>
            <a:r>
              <a:rPr lang="en-US" sz="1000" dirty="0">
                <a:latin typeface="Arial" pitchFamily="34" charset="0"/>
                <a:cs typeface="Arial" pitchFamily="34" charset="0"/>
              </a:rPr>
              <a:t>AVAPS-AE will do this until the pressure changes have no improvement on the airway. </a:t>
            </a:r>
          </a:p>
          <a:p>
            <a:pPr marL="169307" indent="-169307">
              <a:buFont typeface="Arial" pitchFamily="34" charset="0"/>
              <a:buChar char="•"/>
            </a:pPr>
            <a:r>
              <a:rPr lang="en-US" sz="1000" dirty="0">
                <a:latin typeface="Arial" pitchFamily="34" charset="0"/>
                <a:cs typeface="Arial" pitchFamily="34" charset="0"/>
              </a:rPr>
              <a:t>At that point, AVAPS-AE will restore the pressure to the level prior to the last change and it will then search downward on the next cycle. </a:t>
            </a:r>
          </a:p>
          <a:p>
            <a:pPr marL="619225" lvl="1" indent="-169307">
              <a:buFont typeface="Arial" pitchFamily="34" charset="0"/>
              <a:buChar char="•"/>
            </a:pPr>
            <a:r>
              <a:rPr lang="en-US" sz="1000" dirty="0">
                <a:latin typeface="Arial" pitchFamily="34" charset="0"/>
                <a:cs typeface="Arial" pitchFamily="34" charset="0"/>
              </a:rPr>
              <a:t>This is called a critical pressure search or Pcrit. </a:t>
            </a:r>
          </a:p>
          <a:p>
            <a:pPr marL="619225" lvl="1" indent="-169307">
              <a:buFont typeface="Arial" pitchFamily="34" charset="0"/>
              <a:buChar char="•"/>
            </a:pPr>
            <a:r>
              <a:rPr lang="en-US" sz="1000" dirty="0">
                <a:latin typeface="Arial" pitchFamily="34" charset="0"/>
                <a:cs typeface="Arial" pitchFamily="34" charset="0"/>
              </a:rPr>
              <a:t>The Pcrit search will lower pressure gradually until the airway patency starts to decrease. </a:t>
            </a:r>
          </a:p>
          <a:p>
            <a:pPr marL="169307" indent="-169307">
              <a:buFont typeface="Arial" pitchFamily="34" charset="0"/>
              <a:buChar char="•"/>
            </a:pPr>
            <a:r>
              <a:rPr lang="en-US" sz="1000" dirty="0">
                <a:latin typeface="Arial" pitchFamily="34" charset="0"/>
                <a:cs typeface="Arial" pitchFamily="34" charset="0"/>
              </a:rPr>
              <a:t>At that point the device will reverse the last pressure decrease and then repeat the process  by conducting a Popt search next. </a:t>
            </a:r>
          </a:p>
          <a:p>
            <a:endParaRPr lang="en-US" sz="1000" dirty="0">
              <a:latin typeface="Arial" pitchFamily="34" charset="0"/>
              <a:cs typeface="Arial" pitchFamily="34" charset="0"/>
            </a:endParaRPr>
          </a:p>
          <a:p>
            <a:r>
              <a:rPr lang="en-US" sz="1000" dirty="0">
                <a:latin typeface="Arial" pitchFamily="34" charset="0"/>
                <a:cs typeface="Arial" pitchFamily="34" charset="0"/>
              </a:rPr>
              <a:t>This method allows the algorithm to anticipate the changing EPAP pressure needs before an obstructive event occurs. </a:t>
            </a: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22</a:t>
            </a:fld>
            <a:endParaRPr lang="en-US" dirty="0"/>
          </a:p>
        </p:txBody>
      </p:sp>
    </p:spTree>
    <p:extLst>
      <p:ext uri="{BB962C8B-B14F-4D97-AF65-F5344CB8AC3E}">
        <p14:creationId xmlns:p14="http://schemas.microsoft.com/office/powerpoint/2010/main" val="379341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itchFamily="34" charset="0"/>
                <a:cs typeface="Arial" pitchFamily="34" charset="0"/>
              </a:rPr>
              <a:t>So, why did we change the way we detect airway</a:t>
            </a:r>
            <a:r>
              <a:rPr lang="en-US" sz="1000" baseline="0" dirty="0">
                <a:latin typeface="Arial" pitchFamily="34" charset="0"/>
                <a:cs typeface="Arial" pitchFamily="34" charset="0"/>
              </a:rPr>
              <a:t> obstruction?</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The difference is not how the</a:t>
            </a:r>
            <a:r>
              <a:rPr lang="en-US" sz="1000" dirty="0">
                <a:latin typeface="Arial" pitchFamily="34" charset="0"/>
                <a:cs typeface="Arial" pitchFamily="34" charset="0"/>
              </a:rPr>
              <a:t> </a:t>
            </a:r>
            <a:r>
              <a:rPr lang="en-US" sz="1000" baseline="0" dirty="0">
                <a:latin typeface="Arial" pitchFamily="34" charset="0"/>
                <a:cs typeface="Arial" pitchFamily="34" charset="0"/>
              </a:rPr>
              <a:t>airway responds to pressure, but rather what else we are doing with the device in regards to pressure support. </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It starts with the type of patients we are treating. Patients with sleep disordered breathing can benefit from having an auto titrating CPAP or BiPAP device, but often they can be treated with a simple CPAP device. </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The </a:t>
            </a:r>
            <a:r>
              <a:rPr lang="en-US" sz="1000" baseline="0" dirty="0" err="1">
                <a:latin typeface="Arial" pitchFamily="34" charset="0"/>
                <a:cs typeface="Arial" pitchFamily="34" charset="0"/>
              </a:rPr>
              <a:t>BiPAP</a:t>
            </a:r>
            <a:r>
              <a:rPr lang="en-US" sz="1000" baseline="0" dirty="0">
                <a:latin typeface="Arial" pitchFamily="34" charset="0"/>
                <a:cs typeface="Arial" pitchFamily="34" charset="0"/>
              </a:rPr>
              <a:t> </a:t>
            </a:r>
            <a:r>
              <a:rPr lang="en-US" sz="1000" baseline="0" dirty="0" err="1">
                <a:latin typeface="Arial" pitchFamily="34" charset="0"/>
                <a:cs typeface="Arial" pitchFamily="34" charset="0"/>
              </a:rPr>
              <a:t>AutoSV</a:t>
            </a:r>
            <a:r>
              <a:rPr lang="en-US" sz="1000" baseline="0" dirty="0">
                <a:latin typeface="Arial" pitchFamily="34" charset="0"/>
                <a:cs typeface="Arial" pitchFamily="34" charset="0"/>
              </a:rPr>
              <a:t> is intended for periodic breathing patients that have rapidly changing pressure support requirements. </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The BiPAP AutoSV is capable of changing pressures from breath to breath by as much as 5 cm of pressure, but it typically delivers pressure support less than 10 cm</a:t>
            </a:r>
            <a:r>
              <a:rPr lang="en-US" sz="1000" dirty="0">
                <a:latin typeface="Arial" pitchFamily="34" charset="0"/>
                <a:cs typeface="Arial" pitchFamily="34" charset="0"/>
              </a:rPr>
              <a:t> of</a:t>
            </a:r>
            <a:r>
              <a:rPr lang="en-US" sz="1000" baseline="0" dirty="0">
                <a:latin typeface="Arial" pitchFamily="34" charset="0"/>
                <a:cs typeface="Arial" pitchFamily="34" charset="0"/>
              </a:rPr>
              <a:t> water. </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Chronic hypoventilators typically need higher levels of pressure support, sometimes much higher than what is needed by a patient who is using </a:t>
            </a:r>
            <a:r>
              <a:rPr lang="en-US" sz="1000" baseline="0" dirty="0" err="1">
                <a:latin typeface="Arial" pitchFamily="34" charset="0"/>
                <a:cs typeface="Arial" pitchFamily="34" charset="0"/>
              </a:rPr>
              <a:t>BiPAP</a:t>
            </a:r>
            <a:r>
              <a:rPr lang="en-US" sz="1000" baseline="0" dirty="0">
                <a:latin typeface="Arial" pitchFamily="34" charset="0"/>
                <a:cs typeface="Arial" pitchFamily="34" charset="0"/>
              </a:rPr>
              <a:t> AutoSV. </a:t>
            </a:r>
          </a:p>
          <a:p>
            <a:endParaRPr lang="en-US" sz="800"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23</a:t>
            </a:fld>
            <a:endParaRPr lang="en-US" dirty="0"/>
          </a:p>
        </p:txBody>
      </p:sp>
    </p:spTree>
    <p:extLst>
      <p:ext uri="{BB962C8B-B14F-4D97-AF65-F5344CB8AC3E}">
        <p14:creationId xmlns:p14="http://schemas.microsoft.com/office/powerpoint/2010/main" val="198094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3775" y="4381104"/>
            <a:ext cx="6264696" cy="4479055"/>
          </a:xfrm>
        </p:spPr>
        <p:txBody>
          <a:bodyPr/>
          <a:lstStyle/>
          <a:p>
            <a:r>
              <a:rPr lang="en-US" sz="1000" dirty="0">
                <a:latin typeface="Arial" pitchFamily="34" charset="0"/>
                <a:cs typeface="Arial" pitchFamily="34" charset="0"/>
              </a:rPr>
              <a:t>On the left</a:t>
            </a:r>
            <a:r>
              <a:rPr lang="en-US" sz="1000" baseline="0" dirty="0">
                <a:latin typeface="Arial" pitchFamily="34" charset="0"/>
                <a:cs typeface="Arial" pitchFamily="34" charset="0"/>
              </a:rPr>
              <a:t> is our current method of evaluating the airway in </a:t>
            </a:r>
            <a:r>
              <a:rPr lang="en-US" sz="1000" b="1" baseline="0" dirty="0">
                <a:latin typeface="Arial" pitchFamily="34" charset="0"/>
                <a:cs typeface="Arial" pitchFamily="34" charset="0"/>
              </a:rPr>
              <a:t>sleep therapy devices</a:t>
            </a:r>
            <a:r>
              <a:rPr lang="en-US" sz="1000" baseline="0" dirty="0">
                <a:latin typeface="Arial" pitchFamily="34" charset="0"/>
                <a:cs typeface="Arial" pitchFamily="34" charset="0"/>
              </a:rPr>
              <a:t>. We look for subtle alterations in the inspiratory flow waveform to indicate whether the airway is obstructed or not. We look at the waveform and evaluate the peak, roundness, flatness, and shape. </a:t>
            </a:r>
          </a:p>
          <a:p>
            <a:endParaRPr lang="en-US" sz="800" baseline="0" dirty="0">
              <a:latin typeface="Arial" pitchFamily="34" charset="0"/>
              <a:cs typeface="Arial" pitchFamily="34" charset="0"/>
            </a:endParaRPr>
          </a:p>
          <a:p>
            <a:r>
              <a:rPr lang="en-US" sz="1000" strike="noStrike" baseline="0" dirty="0">
                <a:latin typeface="Arial" pitchFamily="34" charset="0"/>
                <a:cs typeface="Arial" pitchFamily="34" charset="0"/>
              </a:rPr>
              <a:t>For </a:t>
            </a:r>
            <a:r>
              <a:rPr lang="en-US" sz="1000" b="1" strike="noStrike" baseline="0" dirty="0">
                <a:latin typeface="Arial" pitchFamily="34" charset="0"/>
                <a:cs typeface="Arial" pitchFamily="34" charset="0"/>
              </a:rPr>
              <a:t>respiratory patients</a:t>
            </a:r>
            <a:r>
              <a:rPr lang="en-US" sz="1000" strike="noStrike" baseline="0" dirty="0">
                <a:latin typeface="Arial" pitchFamily="34" charset="0"/>
                <a:cs typeface="Arial" pitchFamily="34" charset="0"/>
              </a:rPr>
              <a:t>, our </a:t>
            </a:r>
            <a:r>
              <a:rPr lang="en-US" sz="1000" baseline="0" dirty="0">
                <a:latin typeface="Arial" pitchFamily="34" charset="0"/>
                <a:cs typeface="Arial" pitchFamily="34" charset="0"/>
              </a:rPr>
              <a:t>new method for an auto EPAP in AVAPS-AE is on the right. In the AVAPS-AE device, we use</a:t>
            </a:r>
            <a:r>
              <a:rPr lang="en-US" sz="1000" dirty="0">
                <a:latin typeface="Arial" pitchFamily="34" charset="0"/>
                <a:cs typeface="Arial" pitchFamily="34" charset="0"/>
              </a:rPr>
              <a:t> FOT (</a:t>
            </a:r>
            <a:r>
              <a:rPr lang="en-US" sz="1000" baseline="0" dirty="0">
                <a:latin typeface="Arial" pitchFamily="34" charset="0"/>
                <a:cs typeface="Arial" pitchFamily="34" charset="0"/>
              </a:rPr>
              <a:t>forced oscillation technique) to measure the airway resistance. The FOT signal is delivered </a:t>
            </a:r>
            <a:r>
              <a:rPr lang="en-US" sz="1000" dirty="0">
                <a:latin typeface="Arial" pitchFamily="34" charset="0"/>
                <a:cs typeface="Arial" pitchFamily="34" charset="0"/>
              </a:rPr>
              <a:t>at </a:t>
            </a:r>
            <a:r>
              <a:rPr lang="en-US" sz="1000" baseline="0" dirty="0">
                <a:latin typeface="Arial" pitchFamily="34" charset="0"/>
                <a:cs typeface="Arial" pitchFamily="34" charset="0"/>
              </a:rPr>
              <a:t>5Hz, using a 1 cm amplitude sinusoidal signal. This resistance measurement is used instead of the flow waveform signal to determine if pressure changes result </a:t>
            </a:r>
            <a:r>
              <a:rPr lang="en-US" sz="1000" strike="noStrike" baseline="0" dirty="0">
                <a:latin typeface="Arial" pitchFamily="34" charset="0"/>
                <a:cs typeface="Arial" pitchFamily="34" charset="0"/>
              </a:rPr>
              <a:t>in improvements to airway patency.</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Simply put, the pressure oscillations will cause flow oscillations. If the airway is obstructed, the flow oscillations will be smaller than they would be if the airway was patent. This is very similar to the pressure pulse we use to detect a “closed” or “open” airway on our CPAP devices. FOT has been used to measure resistances for many years and is in use </a:t>
            </a:r>
            <a:r>
              <a:rPr lang="en-US" sz="1000" dirty="0">
                <a:latin typeface="Arial" pitchFamily="34" charset="0"/>
                <a:cs typeface="Arial" pitchFamily="34" charset="0"/>
              </a:rPr>
              <a:t>on</a:t>
            </a:r>
            <a:r>
              <a:rPr lang="en-US" sz="1000" baseline="0" dirty="0">
                <a:latin typeface="Arial" pitchFamily="34" charset="0"/>
                <a:cs typeface="Arial" pitchFamily="34" charset="0"/>
              </a:rPr>
              <a:t> several other devices in the medical industry.</a:t>
            </a:r>
          </a:p>
          <a:p>
            <a:endParaRPr lang="en-US" sz="800" baseline="0" dirty="0">
              <a:latin typeface="Arial" pitchFamily="34" charset="0"/>
              <a:cs typeface="Arial" pitchFamily="34" charset="0"/>
            </a:endParaRPr>
          </a:p>
          <a:p>
            <a:r>
              <a:rPr lang="en-US" sz="1000" dirty="0">
                <a:latin typeface="Arial" pitchFamily="34" charset="0"/>
                <a:cs typeface="Arial" pitchFamily="34" charset="0"/>
              </a:rPr>
              <a:t>So, why did we change from the flow limitation</a:t>
            </a:r>
            <a:r>
              <a:rPr lang="en-US" sz="1000" baseline="0" dirty="0">
                <a:latin typeface="Arial" pitchFamily="34" charset="0"/>
                <a:cs typeface="Arial" pitchFamily="34" charset="0"/>
              </a:rPr>
              <a:t> method? </a:t>
            </a:r>
          </a:p>
          <a:p>
            <a:endParaRPr lang="en-US" sz="800" baseline="0" dirty="0"/>
          </a:p>
          <a:p>
            <a:r>
              <a:rPr lang="en-US" sz="1000" baseline="0" dirty="0">
                <a:latin typeface="Arial" pitchFamily="34" charset="0"/>
                <a:cs typeface="Arial" pitchFamily="34" charset="0"/>
              </a:rPr>
              <a:t>It goes back to patient type and the amount of pressure support that these patients need. Patients on NIV devices sometimes need very high levels of PS and this influenced our ability to detect airway obstruction based</a:t>
            </a:r>
            <a:r>
              <a:rPr lang="en-US" sz="1000" dirty="0">
                <a:latin typeface="Arial" pitchFamily="34" charset="0"/>
                <a:cs typeface="Arial" pitchFamily="34" charset="0"/>
              </a:rPr>
              <a:t> </a:t>
            </a:r>
            <a:r>
              <a:rPr lang="en-US" sz="1000" baseline="0" dirty="0">
                <a:latin typeface="Arial" pitchFamily="34" charset="0"/>
                <a:cs typeface="Arial" pitchFamily="34" charset="0"/>
              </a:rPr>
              <a:t>on the patient’s inspiratory flow pattern. </a:t>
            </a:r>
          </a:p>
          <a:p>
            <a:endParaRPr lang="en-US" sz="800" baseline="0" dirty="0">
              <a:latin typeface="Arial" pitchFamily="34" charset="0"/>
              <a:cs typeface="Arial" pitchFamily="34" charset="0"/>
            </a:endParaRPr>
          </a:p>
          <a:p>
            <a:r>
              <a:rPr lang="en-US" sz="1000" baseline="0" dirty="0">
                <a:latin typeface="Arial" pitchFamily="34" charset="0"/>
                <a:cs typeface="Arial" pitchFamily="34" charset="0"/>
              </a:rPr>
              <a:t>The PS was tending to normalize the flow pattern when it was delivered at higher levels. FOT enables accurate measurement of airway resistance in patients who need high levels of  PS.</a:t>
            </a: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0D38BD6-357D-4FE7-979C-99094279EC26}" type="slidenum">
              <a:rPr lang="en-US" smtClean="0"/>
              <a:pPr>
                <a:defRPr/>
              </a:pPr>
              <a:t>25</a:t>
            </a:fld>
            <a:endParaRPr lang="en-US" dirty="0"/>
          </a:p>
        </p:txBody>
      </p:sp>
    </p:spTree>
    <p:extLst>
      <p:ext uri="{BB962C8B-B14F-4D97-AF65-F5344CB8AC3E}">
        <p14:creationId xmlns:p14="http://schemas.microsoft.com/office/powerpoint/2010/main" val="91693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A29D2D-A5D2-4800-8DB4-EBF5324AEE5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72468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29D2D-A5D2-4800-8DB4-EBF5324AEE5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76002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29D2D-A5D2-4800-8DB4-EBF5324AEE5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260698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whi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104899" y="2052000"/>
            <a:ext cx="9984000" cy="1620000"/>
          </a:xfrm>
          <a:prstGeom prst="rect">
            <a:avLst/>
          </a:prstGeom>
        </p:spPr>
        <p:txBody>
          <a:bodyPr lIns="0" tIns="0" rIns="0" bIns="0"/>
          <a:lstStyle>
            <a:lvl1pPr marL="0" indent="0" algn="l">
              <a:spcBef>
                <a:spcPts val="0"/>
              </a:spcBef>
              <a:buFontTx/>
              <a:buNone/>
              <a:defRPr sz="4800">
                <a:solidFill>
                  <a:schemeClr val="tx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1104900" y="1368000"/>
            <a:ext cx="9984317" cy="404816"/>
          </a:xfrm>
          <a:prstGeom prst="rect">
            <a:avLst/>
          </a:prstGeom>
        </p:spPr>
        <p:txBody>
          <a:bodyPr lIns="0" tIns="0" rIns="0" bIns="0"/>
          <a:lstStyle>
            <a:lvl1pPr marL="0" indent="0">
              <a:spcBef>
                <a:spcPts val="0"/>
              </a:spcBef>
              <a:buFontTx/>
              <a:buNone/>
              <a:defRPr sz="2000">
                <a:solidFill>
                  <a:schemeClr val="tx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176087" y="6425946"/>
            <a:ext cx="1440011"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418239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fld id="{38C543CF-831A-4B7A-8AAA-C57EF6F4C8A4}" type="slidenum">
              <a:rPr lang="en-US"/>
              <a:pPr/>
              <a:t>‹#›</a:t>
            </a:fld>
            <a:endParaRPr lang="en-US"/>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endParaRPr lang="en-US"/>
          </a:p>
        </p:txBody>
      </p:sp>
    </p:spTree>
    <p:extLst>
      <p:ext uri="{BB962C8B-B14F-4D97-AF65-F5344CB8AC3E}">
        <p14:creationId xmlns:p14="http://schemas.microsoft.com/office/powerpoint/2010/main" val="4220582025"/>
      </p:ext>
    </p:extLst>
  </p:cSld>
  <p:clrMapOvr>
    <a:masterClrMapping/>
  </p:clrMapOvr>
  <p:transition>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0117264-5BBD-4983-BABC-9839F1C1C1E6}" type="slidenum">
              <a:rPr lang="en-US" smtClean="0"/>
              <a:pPr/>
              <a:t>‹#›</a:t>
            </a:fld>
            <a:endParaRPr lang="en-US" dirty="0"/>
          </a:p>
        </p:txBody>
      </p:sp>
      <p:sp>
        <p:nvSpPr>
          <p:cNvPr id="5" name="Date Placeholder 4"/>
          <p:cNvSpPr>
            <a:spLocks noGrp="1"/>
          </p:cNvSpPr>
          <p:nvPr>
            <p:ph type="dt" sz="half" idx="11"/>
          </p:nvPr>
        </p:nvSpPr>
        <p:spPr>
          <a:xfrm>
            <a:off x="1066800" y="5715000"/>
            <a:ext cx="10058400" cy="304800"/>
          </a:xfrm>
          <a:prstGeom prst="rect">
            <a:avLst/>
          </a:prstGeom>
        </p:spPr>
        <p:txBody>
          <a:bodyPr/>
          <a:lstStyle/>
          <a:p>
            <a:fld id="{54A476B3-877E-4900-966F-3CE5724AA36B}" type="datetimeFigureOut">
              <a:rPr lang="en-US" smtClean="0"/>
              <a:t>11/15/2018</a:t>
            </a:fld>
            <a:endParaRPr lang="en-US" dirty="0"/>
          </a:p>
        </p:txBody>
      </p:sp>
    </p:spTree>
    <p:extLst>
      <p:ext uri="{BB962C8B-B14F-4D97-AF65-F5344CB8AC3E}">
        <p14:creationId xmlns:p14="http://schemas.microsoft.com/office/powerpoint/2010/main" val="208750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522818" y="1714500"/>
            <a:ext cx="5471583"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714500"/>
            <a:ext cx="5471584" cy="4381500"/>
          </a:xfrm>
        </p:spPr>
        <p:txBody>
          <a:bodyPr/>
          <a:lstStyle/>
          <a:p>
            <a:endParaRPr lang="en-US" dirty="0"/>
          </a:p>
        </p:txBody>
      </p:sp>
      <p:sp>
        <p:nvSpPr>
          <p:cNvPr id="5" name="Slide Number Placeholder 4"/>
          <p:cNvSpPr>
            <a:spLocks noGrp="1"/>
          </p:cNvSpPr>
          <p:nvPr>
            <p:ph type="sldNum" sz="quarter" idx="10"/>
          </p:nvPr>
        </p:nvSpPr>
        <p:spPr/>
        <p:txBody>
          <a:bodyPr/>
          <a:lstStyle/>
          <a:p>
            <a:fld id="{20117264-5BBD-4983-BABC-9839F1C1C1E6}" type="slidenum">
              <a:rPr lang="en-US" smtClean="0"/>
              <a:pPr/>
              <a:t>‹#›</a:t>
            </a:fld>
            <a:endParaRPr lang="en-US" dirty="0"/>
          </a:p>
        </p:txBody>
      </p:sp>
      <p:sp>
        <p:nvSpPr>
          <p:cNvPr id="6" name="Date Placeholder 5"/>
          <p:cNvSpPr>
            <a:spLocks noGrp="1"/>
          </p:cNvSpPr>
          <p:nvPr>
            <p:ph type="dt" sz="half" idx="11"/>
          </p:nvPr>
        </p:nvSpPr>
        <p:spPr>
          <a:xfrm>
            <a:off x="1066800" y="5715000"/>
            <a:ext cx="10058400" cy="304800"/>
          </a:xfrm>
          <a:prstGeom prst="rect">
            <a:avLst/>
          </a:prstGeom>
        </p:spPr>
        <p:txBody>
          <a:bodyPr/>
          <a:lstStyle/>
          <a:p>
            <a:endParaRPr lang="en-US" dirty="0"/>
          </a:p>
        </p:txBody>
      </p:sp>
    </p:spTree>
    <p:extLst>
      <p:ext uri="{BB962C8B-B14F-4D97-AF65-F5344CB8AC3E}">
        <p14:creationId xmlns:p14="http://schemas.microsoft.com/office/powerpoint/2010/main" val="397503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4" name="Picture 14" descr="npo000001"/>
          <p:cNvPicPr>
            <a:picLocks noChangeArrowheads="1"/>
          </p:cNvPicPr>
          <p:nvPr userDrawn="1"/>
        </p:nvPicPr>
        <p:blipFill>
          <a:blip r:embed="rId2" cstate="print"/>
          <a:srcRect/>
          <a:stretch>
            <a:fillRect/>
          </a:stretch>
        </p:blipFill>
        <p:spPr bwMode="auto">
          <a:xfrm>
            <a:off x="330200" y="130175"/>
            <a:ext cx="1320800" cy="196850"/>
          </a:xfrm>
          <a:prstGeom prst="rect">
            <a:avLst/>
          </a:prstGeom>
          <a:noFill/>
          <a:ln w="0" algn="ctr">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4165600" y="6238876"/>
            <a:ext cx="8331200" cy="80486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Click to edit Master title style</a:t>
            </a:r>
          </a:p>
        </p:txBody>
      </p:sp>
      <p:sp>
        <p:nvSpPr>
          <p:cNvPr id="10" name="Content Placeholder 9"/>
          <p:cNvSpPr>
            <a:spLocks noGrp="1"/>
          </p:cNvSpPr>
          <p:nvPr>
            <p:ph sz="quarter" idx="13"/>
          </p:nvPr>
        </p:nvSpPr>
        <p:spPr>
          <a:xfrm>
            <a:off x="535517" y="1951038"/>
            <a:ext cx="11099800" cy="445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4"/>
          </p:nvPr>
        </p:nvSpPr>
        <p:spPr/>
        <p:txBody>
          <a:bodyPr/>
          <a:lstStyle>
            <a:lvl1pPr>
              <a:defRPr>
                <a:solidFill>
                  <a:schemeClr val="tx1"/>
                </a:solidFill>
              </a:defRPr>
            </a:lvl1pPr>
          </a:lstStyle>
          <a:p>
            <a:pPr>
              <a:defRPr/>
            </a:pPr>
            <a:fld id="{23604A71-5925-4F46-BFBA-C0B8E305A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9035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29D2D-A5D2-4800-8DB4-EBF5324AEE5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153979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A29D2D-A5D2-4800-8DB4-EBF5324AEE5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238529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29D2D-A5D2-4800-8DB4-EBF5324AEE58}"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3222969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A29D2D-A5D2-4800-8DB4-EBF5324AEE58}"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52410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A29D2D-A5D2-4800-8DB4-EBF5324AEE58}"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160461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29D2D-A5D2-4800-8DB4-EBF5324AEE58}"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172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A29D2D-A5D2-4800-8DB4-EBF5324AEE58}"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224464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A29D2D-A5D2-4800-8DB4-EBF5324AEE58}"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79EF3-C763-4365-B570-70112686C833}" type="slidenum">
              <a:rPr lang="en-US" smtClean="0"/>
              <a:t>‹#›</a:t>
            </a:fld>
            <a:endParaRPr lang="en-US"/>
          </a:p>
        </p:txBody>
      </p:sp>
    </p:spTree>
    <p:extLst>
      <p:ext uri="{BB962C8B-B14F-4D97-AF65-F5344CB8AC3E}">
        <p14:creationId xmlns:p14="http://schemas.microsoft.com/office/powerpoint/2010/main" val="169908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29D2D-A5D2-4800-8DB4-EBF5324AEE58}" type="datetimeFigureOut">
              <a:rPr lang="en-US" smtClean="0"/>
              <a:t>11/15/2018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79EF3-C763-4365-B570-70112686C833}" type="slidenum">
              <a:rPr lang="en-US" smtClean="0"/>
              <a:t>‹#›</a:t>
            </a:fld>
            <a:endParaRPr lang="en-US"/>
          </a:p>
        </p:txBody>
      </p:sp>
    </p:spTree>
    <p:extLst>
      <p:ext uri="{BB962C8B-B14F-4D97-AF65-F5344CB8AC3E}">
        <p14:creationId xmlns:p14="http://schemas.microsoft.com/office/powerpoint/2010/main" val="1332264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image" Target="../media/image27.png"/><Relationship Id="rId3" Type="http://schemas.openxmlformats.org/officeDocument/2006/relationships/tags" Target="../tags/tag9.xml"/><Relationship Id="rId21" Type="http://schemas.openxmlformats.org/officeDocument/2006/relationships/slideLayout" Target="../slideLayouts/slideLayout2.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image" Target="../media/image26.png"/><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image" Target="../media/image25.png"/><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image" Target="../media/image24.png"/><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notesSlide" Target="../notesSlides/notesSlide6.xml"/><Relationship Id="rId27" Type="http://schemas.openxmlformats.org/officeDocument/2006/relationships/image" Target="../media/image28.png"/></Relationships>
</file>

<file path=ppt/slides/_rels/slide22.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tags" Target="../tags/tag73.xml"/><Relationship Id="rId50" Type="http://schemas.openxmlformats.org/officeDocument/2006/relationships/tags" Target="../tags/tag76.xml"/><Relationship Id="rId55" Type="http://schemas.openxmlformats.org/officeDocument/2006/relationships/tags" Target="../tags/tag81.xml"/><Relationship Id="rId63" Type="http://schemas.openxmlformats.org/officeDocument/2006/relationships/tags" Target="../tags/tag89.xml"/><Relationship Id="rId68" Type="http://schemas.openxmlformats.org/officeDocument/2006/relationships/tags" Target="../tags/tag94.xml"/><Relationship Id="rId76" Type="http://schemas.openxmlformats.org/officeDocument/2006/relationships/tags" Target="../tags/tag102.xml"/><Relationship Id="rId7" Type="http://schemas.openxmlformats.org/officeDocument/2006/relationships/tags" Target="../tags/tag33.xml"/><Relationship Id="rId71" Type="http://schemas.openxmlformats.org/officeDocument/2006/relationships/tags" Target="../tags/tag97.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tags" Target="../tags/tag71.xml"/><Relationship Id="rId53" Type="http://schemas.openxmlformats.org/officeDocument/2006/relationships/tags" Target="../tags/tag79.xml"/><Relationship Id="rId58" Type="http://schemas.openxmlformats.org/officeDocument/2006/relationships/tags" Target="../tags/tag84.xml"/><Relationship Id="rId66" Type="http://schemas.openxmlformats.org/officeDocument/2006/relationships/tags" Target="../tags/tag92.xml"/><Relationship Id="rId74" Type="http://schemas.openxmlformats.org/officeDocument/2006/relationships/tags" Target="../tags/tag100.xml"/><Relationship Id="rId79" Type="http://schemas.openxmlformats.org/officeDocument/2006/relationships/tags" Target="../tags/tag105.xml"/><Relationship Id="rId5" Type="http://schemas.openxmlformats.org/officeDocument/2006/relationships/tags" Target="../tags/tag31.xml"/><Relationship Id="rId61" Type="http://schemas.openxmlformats.org/officeDocument/2006/relationships/tags" Target="../tags/tag87.xml"/><Relationship Id="rId82" Type="http://schemas.openxmlformats.org/officeDocument/2006/relationships/notesSlide" Target="../notesSlides/notesSlide7.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tags" Target="../tags/tag70.xml"/><Relationship Id="rId52" Type="http://schemas.openxmlformats.org/officeDocument/2006/relationships/tags" Target="../tags/tag78.xml"/><Relationship Id="rId60" Type="http://schemas.openxmlformats.org/officeDocument/2006/relationships/tags" Target="../tags/tag86.xml"/><Relationship Id="rId65" Type="http://schemas.openxmlformats.org/officeDocument/2006/relationships/tags" Target="../tags/tag91.xml"/><Relationship Id="rId73" Type="http://schemas.openxmlformats.org/officeDocument/2006/relationships/tags" Target="../tags/tag99.xml"/><Relationship Id="rId78" Type="http://schemas.openxmlformats.org/officeDocument/2006/relationships/tags" Target="../tags/tag104.xml"/><Relationship Id="rId81"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tags" Target="../tags/tag74.xml"/><Relationship Id="rId56" Type="http://schemas.openxmlformats.org/officeDocument/2006/relationships/tags" Target="../tags/tag82.xml"/><Relationship Id="rId64" Type="http://schemas.openxmlformats.org/officeDocument/2006/relationships/tags" Target="../tags/tag90.xml"/><Relationship Id="rId69" Type="http://schemas.openxmlformats.org/officeDocument/2006/relationships/tags" Target="../tags/tag95.xml"/><Relationship Id="rId77" Type="http://schemas.openxmlformats.org/officeDocument/2006/relationships/tags" Target="../tags/tag103.xml"/><Relationship Id="rId8" Type="http://schemas.openxmlformats.org/officeDocument/2006/relationships/tags" Target="../tags/tag34.xml"/><Relationship Id="rId51" Type="http://schemas.openxmlformats.org/officeDocument/2006/relationships/tags" Target="../tags/tag77.xml"/><Relationship Id="rId72" Type="http://schemas.openxmlformats.org/officeDocument/2006/relationships/tags" Target="../tags/tag98.xml"/><Relationship Id="rId80" Type="http://schemas.openxmlformats.org/officeDocument/2006/relationships/tags" Target="../tags/tag106.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tags" Target="../tags/tag72.xml"/><Relationship Id="rId59" Type="http://schemas.openxmlformats.org/officeDocument/2006/relationships/tags" Target="../tags/tag85.xml"/><Relationship Id="rId67" Type="http://schemas.openxmlformats.org/officeDocument/2006/relationships/tags" Target="../tags/tag93.xml"/><Relationship Id="rId20" Type="http://schemas.openxmlformats.org/officeDocument/2006/relationships/tags" Target="../tags/tag46.xml"/><Relationship Id="rId41" Type="http://schemas.openxmlformats.org/officeDocument/2006/relationships/tags" Target="../tags/tag67.xml"/><Relationship Id="rId54" Type="http://schemas.openxmlformats.org/officeDocument/2006/relationships/tags" Target="../tags/tag80.xml"/><Relationship Id="rId62" Type="http://schemas.openxmlformats.org/officeDocument/2006/relationships/tags" Target="../tags/tag88.xml"/><Relationship Id="rId70" Type="http://schemas.openxmlformats.org/officeDocument/2006/relationships/tags" Target="../tags/tag96.xml"/><Relationship Id="rId75" Type="http://schemas.openxmlformats.org/officeDocument/2006/relationships/tags" Target="../tags/tag101.xml"/><Relationship Id="rId1" Type="http://schemas.openxmlformats.org/officeDocument/2006/relationships/tags" Target="../tags/tag27.xml"/><Relationship Id="rId6" Type="http://schemas.openxmlformats.org/officeDocument/2006/relationships/tags" Target="../tags/tag32.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tags" Target="../tags/tag75.xml"/><Relationship Id="rId57" Type="http://schemas.openxmlformats.org/officeDocument/2006/relationships/tags" Target="../tags/tag83.xml"/></Relationships>
</file>

<file path=ppt/slides/_rels/slide2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tags" Target="../tags/tag1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tags" Target="../tags/tag128.xml"/><Relationship Id="rId3" Type="http://schemas.openxmlformats.org/officeDocument/2006/relationships/tags" Target="../tags/tag113.xml"/><Relationship Id="rId21" Type="http://schemas.openxmlformats.org/officeDocument/2006/relationships/notesSlide" Target="../notesSlides/notesSlide9.xml"/><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slideLayout" Target="../slideLayouts/slideLayout15.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image" Target="../media/image32.png"/><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image" Target="../media/image31.png"/><Relationship Id="rId10" Type="http://schemas.openxmlformats.org/officeDocument/2006/relationships/tags" Target="../tags/tag120.xml"/><Relationship Id="rId19" Type="http://schemas.openxmlformats.org/officeDocument/2006/relationships/tags" Target="../tags/tag129.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notesSlide" Target="../notesSlides/notesSlide10.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slideLayout" Target="../slideLayouts/slideLayout2.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image" Target="../media/image34.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tags" Target="../tags/tag144.xml"/><Relationship Id="rId10" Type="http://schemas.openxmlformats.org/officeDocument/2006/relationships/tags" Target="../tags/tag139.xml"/><Relationship Id="rId19" Type="http://schemas.openxmlformats.org/officeDocument/2006/relationships/image" Target="../media/image33.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148.xml"/><Relationship Id="rId7" Type="http://schemas.openxmlformats.org/officeDocument/2006/relationships/tags" Target="../tags/tag15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5" Type="http://schemas.openxmlformats.org/officeDocument/2006/relationships/tags" Target="../tags/tag150.xml"/><Relationship Id="rId10" Type="http://schemas.openxmlformats.org/officeDocument/2006/relationships/image" Target="../media/image35.png"/><Relationship Id="rId4" Type="http://schemas.openxmlformats.org/officeDocument/2006/relationships/tags" Target="../tags/tag149.xml"/><Relationship Id="rId9"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notesSlide" Target="../notesSlides/notesSlide12.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slideLayout" Target="../slideLayouts/slideLayout1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image" Target="../media/image37.png"/><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notesSlide" Target="../notesSlides/notesSlide13.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slideLayout" Target="../slideLayouts/slideLayout14.xml"/><Relationship Id="rId2" Type="http://schemas.openxmlformats.org/officeDocument/2006/relationships/tags" Target="../tags/tag165.xml"/><Relationship Id="rId16" Type="http://schemas.openxmlformats.org/officeDocument/2006/relationships/tags" Target="../tags/tag179.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tags" Target="../tags/tag178.xml"/><Relationship Id="rId10" Type="http://schemas.openxmlformats.org/officeDocument/2006/relationships/tags" Target="../tags/tag173.xml"/><Relationship Id="rId19" Type="http://schemas.openxmlformats.org/officeDocument/2006/relationships/image" Target="../media/image38.png"/><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image" Target="../media/image40.png"/><Relationship Id="rId5" Type="http://schemas.openxmlformats.org/officeDocument/2006/relationships/tags" Target="../tags/tag184.xml"/><Relationship Id="rId10" Type="http://schemas.openxmlformats.org/officeDocument/2006/relationships/image" Target="../media/image39.png"/><Relationship Id="rId4" Type="http://schemas.openxmlformats.org/officeDocument/2006/relationships/tags" Target="../tags/tag183.xml"/><Relationship Id="rId9"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tags" Target="../tags/tag204.xml"/><Relationship Id="rId26" Type="http://schemas.openxmlformats.org/officeDocument/2006/relationships/tags" Target="../tags/tag212.xml"/><Relationship Id="rId39" Type="http://schemas.openxmlformats.org/officeDocument/2006/relationships/tags" Target="../tags/tag225.xml"/><Relationship Id="rId3" Type="http://schemas.openxmlformats.org/officeDocument/2006/relationships/tags" Target="../tags/tag189.xml"/><Relationship Id="rId21" Type="http://schemas.openxmlformats.org/officeDocument/2006/relationships/tags" Target="../tags/tag207.xml"/><Relationship Id="rId34" Type="http://schemas.openxmlformats.org/officeDocument/2006/relationships/tags" Target="../tags/tag220.xml"/><Relationship Id="rId42" Type="http://schemas.openxmlformats.org/officeDocument/2006/relationships/tags" Target="../tags/tag228.xml"/><Relationship Id="rId47" Type="http://schemas.openxmlformats.org/officeDocument/2006/relationships/slideLayout" Target="../slideLayouts/slideLayout6.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5" Type="http://schemas.openxmlformats.org/officeDocument/2006/relationships/tags" Target="../tags/tag211.xml"/><Relationship Id="rId33" Type="http://schemas.openxmlformats.org/officeDocument/2006/relationships/tags" Target="../tags/tag219.xml"/><Relationship Id="rId38" Type="http://schemas.openxmlformats.org/officeDocument/2006/relationships/tags" Target="../tags/tag224.xml"/><Relationship Id="rId46" Type="http://schemas.openxmlformats.org/officeDocument/2006/relationships/tags" Target="../tags/tag232.xml"/><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tags" Target="../tags/tag206.xml"/><Relationship Id="rId29" Type="http://schemas.openxmlformats.org/officeDocument/2006/relationships/tags" Target="../tags/tag215.xml"/><Relationship Id="rId41" Type="http://schemas.openxmlformats.org/officeDocument/2006/relationships/tags" Target="../tags/tag227.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24" Type="http://schemas.openxmlformats.org/officeDocument/2006/relationships/tags" Target="../tags/tag210.xml"/><Relationship Id="rId32" Type="http://schemas.openxmlformats.org/officeDocument/2006/relationships/tags" Target="../tags/tag218.xml"/><Relationship Id="rId37" Type="http://schemas.openxmlformats.org/officeDocument/2006/relationships/tags" Target="../tags/tag223.xml"/><Relationship Id="rId40" Type="http://schemas.openxmlformats.org/officeDocument/2006/relationships/tags" Target="../tags/tag226.xml"/><Relationship Id="rId45" Type="http://schemas.openxmlformats.org/officeDocument/2006/relationships/tags" Target="../tags/tag231.xml"/><Relationship Id="rId5" Type="http://schemas.openxmlformats.org/officeDocument/2006/relationships/tags" Target="../tags/tag191.xml"/><Relationship Id="rId15" Type="http://schemas.openxmlformats.org/officeDocument/2006/relationships/tags" Target="../tags/tag201.xml"/><Relationship Id="rId23" Type="http://schemas.openxmlformats.org/officeDocument/2006/relationships/tags" Target="../tags/tag209.xml"/><Relationship Id="rId28" Type="http://schemas.openxmlformats.org/officeDocument/2006/relationships/tags" Target="../tags/tag214.xml"/><Relationship Id="rId36" Type="http://schemas.openxmlformats.org/officeDocument/2006/relationships/tags" Target="../tags/tag222.xml"/><Relationship Id="rId10" Type="http://schemas.openxmlformats.org/officeDocument/2006/relationships/tags" Target="../tags/tag196.xml"/><Relationship Id="rId19" Type="http://schemas.openxmlformats.org/officeDocument/2006/relationships/tags" Target="../tags/tag205.xml"/><Relationship Id="rId31" Type="http://schemas.openxmlformats.org/officeDocument/2006/relationships/tags" Target="../tags/tag217.xml"/><Relationship Id="rId44" Type="http://schemas.openxmlformats.org/officeDocument/2006/relationships/tags" Target="../tags/tag230.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tags" Target="../tags/tag208.xml"/><Relationship Id="rId27" Type="http://schemas.openxmlformats.org/officeDocument/2006/relationships/tags" Target="../tags/tag213.xml"/><Relationship Id="rId30" Type="http://schemas.openxmlformats.org/officeDocument/2006/relationships/tags" Target="../tags/tag216.xml"/><Relationship Id="rId35" Type="http://schemas.openxmlformats.org/officeDocument/2006/relationships/tags" Target="../tags/tag221.xml"/><Relationship Id="rId43" Type="http://schemas.openxmlformats.org/officeDocument/2006/relationships/tags" Target="../tags/tag229.xml"/><Relationship Id="rId48"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tags" Target="../tags/tag250.xml"/><Relationship Id="rId26" Type="http://schemas.openxmlformats.org/officeDocument/2006/relationships/tags" Target="../tags/tag258.xml"/><Relationship Id="rId39" Type="http://schemas.openxmlformats.org/officeDocument/2006/relationships/tags" Target="../tags/tag271.xml"/><Relationship Id="rId3" Type="http://schemas.openxmlformats.org/officeDocument/2006/relationships/tags" Target="../tags/tag235.xml"/><Relationship Id="rId21" Type="http://schemas.openxmlformats.org/officeDocument/2006/relationships/tags" Target="../tags/tag253.xml"/><Relationship Id="rId34" Type="http://schemas.openxmlformats.org/officeDocument/2006/relationships/tags" Target="../tags/tag266.xml"/><Relationship Id="rId42" Type="http://schemas.openxmlformats.org/officeDocument/2006/relationships/tags" Target="../tags/tag274.xml"/><Relationship Id="rId47" Type="http://schemas.openxmlformats.org/officeDocument/2006/relationships/slideLayout" Target="../slideLayouts/slideLayout6.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tags" Target="../tags/tag257.xml"/><Relationship Id="rId33" Type="http://schemas.openxmlformats.org/officeDocument/2006/relationships/tags" Target="../tags/tag265.xml"/><Relationship Id="rId38" Type="http://schemas.openxmlformats.org/officeDocument/2006/relationships/tags" Target="../tags/tag270.xml"/><Relationship Id="rId46" Type="http://schemas.openxmlformats.org/officeDocument/2006/relationships/tags" Target="../tags/tag278.xml"/><Relationship Id="rId2" Type="http://schemas.openxmlformats.org/officeDocument/2006/relationships/tags" Target="../tags/tag234.xml"/><Relationship Id="rId16" Type="http://schemas.openxmlformats.org/officeDocument/2006/relationships/tags" Target="../tags/tag248.xml"/><Relationship Id="rId20" Type="http://schemas.openxmlformats.org/officeDocument/2006/relationships/tags" Target="../tags/tag252.xml"/><Relationship Id="rId29" Type="http://schemas.openxmlformats.org/officeDocument/2006/relationships/tags" Target="../tags/tag261.xml"/><Relationship Id="rId41" Type="http://schemas.openxmlformats.org/officeDocument/2006/relationships/tags" Target="../tags/tag273.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tags" Target="../tags/tag256.xml"/><Relationship Id="rId32" Type="http://schemas.openxmlformats.org/officeDocument/2006/relationships/tags" Target="../tags/tag264.xml"/><Relationship Id="rId37" Type="http://schemas.openxmlformats.org/officeDocument/2006/relationships/tags" Target="../tags/tag269.xml"/><Relationship Id="rId40" Type="http://schemas.openxmlformats.org/officeDocument/2006/relationships/tags" Target="../tags/tag272.xml"/><Relationship Id="rId45" Type="http://schemas.openxmlformats.org/officeDocument/2006/relationships/tags" Target="../tags/tag277.xml"/><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tags" Target="../tags/tag255.xml"/><Relationship Id="rId28" Type="http://schemas.openxmlformats.org/officeDocument/2006/relationships/tags" Target="../tags/tag260.xml"/><Relationship Id="rId36" Type="http://schemas.openxmlformats.org/officeDocument/2006/relationships/tags" Target="../tags/tag268.xml"/><Relationship Id="rId10" Type="http://schemas.openxmlformats.org/officeDocument/2006/relationships/tags" Target="../tags/tag242.xml"/><Relationship Id="rId19" Type="http://schemas.openxmlformats.org/officeDocument/2006/relationships/tags" Target="../tags/tag251.xml"/><Relationship Id="rId31" Type="http://schemas.openxmlformats.org/officeDocument/2006/relationships/tags" Target="../tags/tag263.xml"/><Relationship Id="rId44" Type="http://schemas.openxmlformats.org/officeDocument/2006/relationships/tags" Target="../tags/tag276.xml"/><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tags" Target="../tags/tag254.xml"/><Relationship Id="rId27" Type="http://schemas.openxmlformats.org/officeDocument/2006/relationships/tags" Target="../tags/tag259.xml"/><Relationship Id="rId30" Type="http://schemas.openxmlformats.org/officeDocument/2006/relationships/tags" Target="../tags/tag262.xml"/><Relationship Id="rId35" Type="http://schemas.openxmlformats.org/officeDocument/2006/relationships/tags" Target="../tags/tag267.xml"/><Relationship Id="rId43" Type="http://schemas.openxmlformats.org/officeDocument/2006/relationships/tags" Target="../tags/tag275.xml"/><Relationship Id="rId48"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8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4.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AVAPS</a:t>
            </a:r>
          </a:p>
        </p:txBody>
      </p:sp>
      <p:sp>
        <p:nvSpPr>
          <p:cNvPr id="3" name="Subtitle 2"/>
          <p:cNvSpPr>
            <a:spLocks noGrp="1"/>
          </p:cNvSpPr>
          <p:nvPr>
            <p:ph type="subTitle" idx="1"/>
          </p:nvPr>
        </p:nvSpPr>
        <p:spPr/>
        <p:txBody>
          <a:bodyPr/>
          <a:lstStyle/>
          <a:p>
            <a:r>
              <a:rPr lang="en-US" dirty="0"/>
              <a:t>Aaron Roberts, MD</a:t>
            </a:r>
          </a:p>
          <a:p>
            <a:r>
              <a:rPr lang="en-US" dirty="0"/>
              <a:t>PPG Sleep Medicine</a:t>
            </a:r>
          </a:p>
          <a:p>
            <a:r>
              <a:rPr lang="en-US" dirty="0"/>
              <a:t>11/16/18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65" y="2937510"/>
            <a:ext cx="4096951" cy="3657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755" y="2756535"/>
            <a:ext cx="4560570" cy="40195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959" y="127001"/>
            <a:ext cx="2926081" cy="2286000"/>
          </a:xfrm>
          <a:prstGeom prst="rect">
            <a:avLst/>
          </a:prstGeom>
        </p:spPr>
      </p:pic>
      <p:pic>
        <p:nvPicPr>
          <p:cNvPr id="1026" name="Picture 2" descr="http://www.owlsalive.com/wp-content/uploads/2011/10/Scared-Shitle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03184"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3.amazonaws.com/rapgenius/ZmM5yAuRlig0TDXbeNrX_scar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1999" y="0"/>
            <a:ext cx="2093093"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470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AVAPS: Proven Effective</a:t>
            </a:r>
          </a:p>
        </p:txBody>
      </p:sp>
      <p:sp>
        <p:nvSpPr>
          <p:cNvPr id="3" name="Content Placeholder 2"/>
          <p:cNvSpPr>
            <a:spLocks noGrp="1"/>
          </p:cNvSpPr>
          <p:nvPr>
            <p:ph idx="1"/>
          </p:nvPr>
        </p:nvSpPr>
        <p:spPr/>
        <p:txBody>
          <a:bodyPr>
            <a:normAutofit lnSpcReduction="10000"/>
          </a:bodyPr>
          <a:lstStyle/>
          <a:p>
            <a:r>
              <a:rPr lang="en-US" sz="1900" dirty="0"/>
              <a:t>Automatically titrates pressure support</a:t>
            </a:r>
          </a:p>
          <a:p>
            <a:pPr lvl="1"/>
            <a:r>
              <a:rPr lang="en-US" sz="1900" dirty="0"/>
              <a:t>Changes in body position</a:t>
            </a:r>
          </a:p>
          <a:p>
            <a:pPr lvl="1"/>
            <a:r>
              <a:rPr lang="en-US" sz="1900" dirty="0"/>
              <a:t>Sleep stage</a:t>
            </a:r>
          </a:p>
          <a:p>
            <a:pPr lvl="1"/>
            <a:r>
              <a:rPr lang="en-US" sz="1900" dirty="0"/>
              <a:t>Changes in respiratory mechanics</a:t>
            </a:r>
          </a:p>
          <a:p>
            <a:pPr lvl="1"/>
            <a:endParaRPr lang="en-US" sz="1900" dirty="0"/>
          </a:p>
          <a:p>
            <a:r>
              <a:rPr lang="en-US" sz="1900" dirty="0"/>
              <a:t>Delivers average tidal volume</a:t>
            </a:r>
          </a:p>
          <a:p>
            <a:pPr lvl="1"/>
            <a:r>
              <a:rPr lang="en-US" sz="1900" dirty="0"/>
              <a:t>Throughout course of the night</a:t>
            </a:r>
          </a:p>
          <a:p>
            <a:pPr lvl="1"/>
            <a:r>
              <a:rPr lang="en-US" sz="1900" dirty="0"/>
              <a:t>Long-term progression = protects/defends resting lung volume</a:t>
            </a:r>
          </a:p>
          <a:p>
            <a:pPr lvl="1"/>
            <a:endParaRPr lang="en-US" sz="1900" dirty="0"/>
          </a:p>
          <a:p>
            <a:r>
              <a:rPr lang="en-US" sz="1900" dirty="0"/>
              <a:t>AVAPS produces results comparable to sleep lab titration of PS</a:t>
            </a:r>
            <a:r>
              <a:rPr lang="en-US" sz="1900" baseline="30000" dirty="0"/>
              <a:t>1</a:t>
            </a:r>
            <a:r>
              <a:rPr lang="en-US" sz="1900" dirty="0"/>
              <a:t> </a:t>
            </a:r>
          </a:p>
          <a:p>
            <a:pPr lvl="1"/>
            <a:r>
              <a:rPr lang="en-US" sz="1900" dirty="0"/>
              <a:t>CO</a:t>
            </a:r>
            <a:r>
              <a:rPr lang="en-US" sz="1900" baseline="-25000" dirty="0"/>
              <a:t>2</a:t>
            </a:r>
            <a:r>
              <a:rPr lang="en-US" sz="1900" dirty="0"/>
              <a:t> reduction</a:t>
            </a:r>
          </a:p>
          <a:p>
            <a:pPr lvl="1"/>
            <a:r>
              <a:rPr lang="en-US" sz="1900" dirty="0"/>
              <a:t>Health-related quality of life</a:t>
            </a:r>
          </a:p>
          <a:p>
            <a:pPr lvl="1"/>
            <a:r>
              <a:rPr lang="en-US" sz="1900" dirty="0"/>
              <a:t>Sleep quality</a:t>
            </a:r>
          </a:p>
        </p:txBody>
      </p:sp>
      <p:sp>
        <p:nvSpPr>
          <p:cNvPr id="4" name="TextBox 3"/>
          <p:cNvSpPr txBox="1"/>
          <p:nvPr/>
        </p:nvSpPr>
        <p:spPr>
          <a:xfrm>
            <a:off x="559704" y="6488668"/>
            <a:ext cx="11072592" cy="369332"/>
          </a:xfrm>
          <a:prstGeom prst="rect">
            <a:avLst/>
          </a:prstGeom>
          <a:noFill/>
        </p:spPr>
        <p:txBody>
          <a:bodyPr wrap="square" rtlCol="0">
            <a:spAutoFit/>
          </a:bodyPr>
          <a:lstStyle/>
          <a:p>
            <a:r>
              <a:rPr lang="en-US" baseline="30000" dirty="0"/>
              <a:t>1</a:t>
            </a:r>
            <a:r>
              <a:rPr lang="en-US" dirty="0"/>
              <a:t>Murphy, </a:t>
            </a:r>
            <a:r>
              <a:rPr lang="en-US" dirty="0" err="1"/>
              <a:t>PBThorax</a:t>
            </a:r>
            <a:r>
              <a:rPr lang="en-US" dirty="0"/>
              <a:t> thoraxjnl-2011-201081: Published Online First: 1 March 2012 doi:10.1136/thoraxjnl-2011-201081 </a:t>
            </a:r>
          </a:p>
        </p:txBody>
      </p:sp>
      <p:pic>
        <p:nvPicPr>
          <p:cNvPr id="5"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017938" y="3533869"/>
            <a:ext cx="329247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055" r="51759" b="4321"/>
          <a:stretch/>
        </p:blipFill>
        <p:spPr bwMode="auto">
          <a:xfrm>
            <a:off x="7696054" y="1690688"/>
            <a:ext cx="3936242" cy="19202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95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Patient Care is Now Automatic</a:t>
            </a:r>
          </a:p>
        </p:txBody>
      </p:sp>
      <p:sp>
        <p:nvSpPr>
          <p:cNvPr id="3" name="Content Placeholder 2"/>
          <p:cNvSpPr>
            <a:spLocks noGrp="1"/>
          </p:cNvSpPr>
          <p:nvPr>
            <p:ph idx="1"/>
          </p:nvPr>
        </p:nvSpPr>
        <p:spPr/>
        <p:txBody>
          <a:bodyPr/>
          <a:lstStyle/>
          <a:p>
            <a:pPr>
              <a:lnSpc>
                <a:spcPct val="95000"/>
              </a:lnSpc>
              <a:buFontTx/>
              <a:buNone/>
            </a:pPr>
            <a:r>
              <a:rPr lang="en-US" b="1" dirty="0">
                <a:solidFill>
                  <a:schemeClr val="folHlink"/>
                </a:solidFill>
              </a:rPr>
              <a:t>AVAPS Feature</a:t>
            </a:r>
          </a:p>
          <a:p>
            <a:pPr>
              <a:lnSpc>
                <a:spcPct val="95000"/>
              </a:lnSpc>
            </a:pPr>
            <a:endParaRPr lang="en-US" sz="1800" dirty="0">
              <a:solidFill>
                <a:schemeClr val="folHlink"/>
              </a:solidFill>
            </a:endParaRPr>
          </a:p>
          <a:p>
            <a:pPr>
              <a:lnSpc>
                <a:spcPct val="95000"/>
              </a:lnSpc>
            </a:pPr>
            <a:r>
              <a:rPr lang="en-US" sz="2400" dirty="0"/>
              <a:t>What It Does:</a:t>
            </a:r>
          </a:p>
          <a:p>
            <a:pPr lvl="1">
              <a:lnSpc>
                <a:spcPct val="95000"/>
              </a:lnSpc>
            </a:pPr>
            <a:r>
              <a:rPr lang="en-US" u="sng" dirty="0"/>
              <a:t>Automatically</a:t>
            </a:r>
            <a:r>
              <a:rPr lang="en-US" dirty="0"/>
              <a:t> adapts pressure support to maintain a targeted tidal volume</a:t>
            </a:r>
          </a:p>
          <a:p>
            <a:pPr>
              <a:lnSpc>
                <a:spcPct val="95000"/>
              </a:lnSpc>
            </a:pPr>
            <a:endParaRPr lang="en-US" sz="2400" dirty="0"/>
          </a:p>
          <a:p>
            <a:pPr>
              <a:lnSpc>
                <a:spcPct val="95000"/>
              </a:lnSpc>
            </a:pPr>
            <a:r>
              <a:rPr lang="en-US" sz="2400" dirty="0"/>
              <a:t>Why It Matters:</a:t>
            </a:r>
          </a:p>
          <a:p>
            <a:pPr lvl="1">
              <a:lnSpc>
                <a:spcPct val="95000"/>
              </a:lnSpc>
            </a:pPr>
            <a:r>
              <a:rPr lang="en-US" u="sng" dirty="0"/>
              <a:t>Automatically</a:t>
            </a:r>
            <a:r>
              <a:rPr lang="en-US" dirty="0"/>
              <a:t> adapts to disease progression and changing patient needs</a:t>
            </a:r>
          </a:p>
          <a:p>
            <a:pPr lvl="1">
              <a:lnSpc>
                <a:spcPct val="95000"/>
              </a:lnSpc>
            </a:pPr>
            <a:r>
              <a:rPr lang="en-US" dirty="0"/>
              <a:t>Improves ventilation efficacy</a:t>
            </a:r>
          </a:p>
          <a:p>
            <a:pPr lvl="1">
              <a:lnSpc>
                <a:spcPct val="95000"/>
              </a:lnSpc>
            </a:pPr>
            <a:r>
              <a:rPr lang="en-US" dirty="0"/>
              <a:t>Simplifies the titration process </a:t>
            </a:r>
          </a:p>
        </p:txBody>
      </p:sp>
      <p:pic>
        <p:nvPicPr>
          <p:cNvPr id="4" name="Picture 4" descr="AVAPSGraph"/>
          <p:cNvPicPr>
            <a:picLocks noChangeAspect="1" noChangeArrowheads="1"/>
          </p:cNvPicPr>
          <p:nvPr/>
        </p:nvPicPr>
        <p:blipFill>
          <a:blip r:embed="rId2" cstate="print"/>
          <a:srcRect/>
          <a:stretch>
            <a:fillRect/>
          </a:stretch>
        </p:blipFill>
        <p:spPr bwMode="auto">
          <a:xfrm>
            <a:off x="6400800" y="1428750"/>
            <a:ext cx="3505200" cy="1600200"/>
          </a:xfrm>
          <a:prstGeom prst="rect">
            <a:avLst/>
          </a:prstGeom>
          <a:noFill/>
          <a:ln w="9525">
            <a:noFill/>
            <a:miter lim="800000"/>
            <a:headEnd/>
            <a:tailEnd/>
          </a:ln>
        </p:spPr>
      </p:pic>
    </p:spTree>
    <p:extLst>
      <p:ext uri="{BB962C8B-B14F-4D97-AF65-F5344CB8AC3E}">
        <p14:creationId xmlns:p14="http://schemas.microsoft.com/office/powerpoint/2010/main" val="322542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12" y="617220"/>
            <a:ext cx="6627785" cy="5486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572" y="0"/>
            <a:ext cx="4444428"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12" y="1143000"/>
            <a:ext cx="6858000" cy="4572000"/>
          </a:xfrm>
          <a:prstGeom prst="rect">
            <a:avLst/>
          </a:prstGeom>
        </p:spPr>
      </p:pic>
    </p:spTree>
    <p:extLst>
      <p:ext uri="{BB962C8B-B14F-4D97-AF65-F5344CB8AC3E}">
        <p14:creationId xmlns:p14="http://schemas.microsoft.com/office/powerpoint/2010/main" val="276118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AVAPS Do?</a:t>
            </a:r>
          </a:p>
        </p:txBody>
      </p:sp>
      <p:sp>
        <p:nvSpPr>
          <p:cNvPr id="3" name="Text Placeholder 2"/>
          <p:cNvSpPr>
            <a:spLocks noGrp="1"/>
          </p:cNvSpPr>
          <p:nvPr>
            <p:ph type="body" sz="half" idx="1"/>
          </p:nvPr>
        </p:nvSpPr>
        <p:spPr/>
        <p:txBody>
          <a:bodyPr/>
          <a:lstStyle/>
          <a:p>
            <a:r>
              <a:rPr lang="en-US" dirty="0"/>
              <a:t>Provide consistent Tidal Volume (</a:t>
            </a:r>
            <a:r>
              <a:rPr lang="en-US" dirty="0" err="1"/>
              <a:t>V</a:t>
            </a:r>
            <a:r>
              <a:rPr lang="en-US" baseline="-25000" dirty="0" err="1"/>
              <a:t>t</a:t>
            </a:r>
            <a:r>
              <a:rPr lang="en-US" dirty="0"/>
              <a:t>)</a:t>
            </a:r>
          </a:p>
          <a:p>
            <a:r>
              <a:rPr lang="en-US" dirty="0"/>
              <a:t>Volume targeted pressure ventilation (AVAPS)</a:t>
            </a:r>
          </a:p>
          <a:p>
            <a:r>
              <a:rPr lang="en-US" dirty="0"/>
              <a:t>Consistent CO</a:t>
            </a:r>
            <a:r>
              <a:rPr lang="en-US" baseline="-25000" dirty="0"/>
              <a:t>2</a:t>
            </a:r>
            <a:r>
              <a:rPr lang="en-US" dirty="0"/>
              <a:t> elimination</a:t>
            </a:r>
          </a:p>
          <a:p>
            <a:endParaRPr lang="en-US" dirty="0"/>
          </a:p>
        </p:txBody>
      </p:sp>
      <p:pic>
        <p:nvPicPr>
          <p:cNvPr id="5" name="Content Placeholder 9" descr="gas_exchange_lungs.jpg"/>
          <p:cNvPicPr>
            <a:picLocks noGrp="1" noChangeAspect="1"/>
          </p:cNvPicPr>
          <p:nvPr>
            <p:ph sz="half" idx="2"/>
          </p:nvPr>
        </p:nvPicPr>
        <p:blipFill>
          <a:blip r:embed="rId3" cstate="print"/>
          <a:stretch>
            <a:fillRect/>
          </a:stretch>
        </p:blipFill>
        <p:spPr>
          <a:xfrm>
            <a:off x="6197600" y="1898457"/>
            <a:ext cx="5384800" cy="3929448"/>
          </a:xfrm>
          <a:prstGeom prst="rect">
            <a:avLst/>
          </a:prstGeom>
        </p:spPr>
      </p:pic>
    </p:spTree>
    <p:extLst>
      <p:ext uri="{BB962C8B-B14F-4D97-AF65-F5344CB8AC3E}">
        <p14:creationId xmlns:p14="http://schemas.microsoft.com/office/powerpoint/2010/main" val="41394226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AVAPS Do?</a:t>
            </a:r>
          </a:p>
        </p:txBody>
      </p:sp>
      <p:sp>
        <p:nvSpPr>
          <p:cNvPr id="3" name="Content Placeholder 2"/>
          <p:cNvSpPr>
            <a:spLocks noGrp="1"/>
          </p:cNvSpPr>
          <p:nvPr>
            <p:ph idx="1"/>
          </p:nvPr>
        </p:nvSpPr>
        <p:spPr/>
        <p:txBody>
          <a:bodyPr>
            <a:normAutofit fontScale="77500" lnSpcReduction="20000"/>
          </a:bodyPr>
          <a:lstStyle/>
          <a:p>
            <a:r>
              <a:rPr lang="en-US" dirty="0"/>
              <a:t>Targets alveolar ventilation to deliver required ventilation at the alveoli, where gas exchange occurs. Unlike other volume-assurance modes, AVAPS maintains the alveolar target even when RR changes. </a:t>
            </a:r>
          </a:p>
          <a:p>
            <a:r>
              <a:rPr lang="en-US" dirty="0"/>
              <a:t>Setting alveolar ventilation targets the patient’s true ventilation requirements and represents a more accurate approach. </a:t>
            </a:r>
          </a:p>
          <a:p>
            <a:r>
              <a:rPr lang="en-US" dirty="0"/>
              <a:t>It’s able to deliver the required ventilation at the alveoli, where gas exchange occurs, by taking into account and compensating for the portion of air that travels through the conducting airways. </a:t>
            </a:r>
          </a:p>
          <a:p>
            <a:endParaRPr lang="en-US" dirty="0"/>
          </a:p>
        </p:txBody>
      </p:sp>
      <p:pic>
        <p:nvPicPr>
          <p:cNvPr id="7" name="Content Placeholder 9" descr="gas_exchange_lungs.jpg"/>
          <p:cNvPicPr>
            <a:picLocks noChangeAspect="1"/>
          </p:cNvPicPr>
          <p:nvPr/>
        </p:nvPicPr>
        <p:blipFill>
          <a:blip r:embed="rId2" cstate="print"/>
          <a:stretch>
            <a:fillRect/>
          </a:stretch>
        </p:blipFill>
        <p:spPr>
          <a:xfrm>
            <a:off x="797456" y="2161347"/>
            <a:ext cx="4385732" cy="3200400"/>
          </a:xfrm>
          <a:prstGeom prst="rect">
            <a:avLst/>
          </a:prstGeom>
        </p:spPr>
      </p:pic>
    </p:spTree>
    <p:extLst>
      <p:ext uri="{BB962C8B-B14F-4D97-AF65-F5344CB8AC3E}">
        <p14:creationId xmlns:p14="http://schemas.microsoft.com/office/powerpoint/2010/main" val="2518798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t> Pressure Modes</a:t>
            </a:r>
          </a:p>
        </p:txBody>
      </p:sp>
      <p:graphicFrame>
        <p:nvGraphicFramePr>
          <p:cNvPr id="226330" name="Group 26"/>
          <p:cNvGraphicFramePr>
            <a:graphicFrameLocks noGrp="1"/>
          </p:cNvGraphicFramePr>
          <p:nvPr>
            <p:ph idx="1"/>
            <p:extLst>
              <p:ext uri="{D42A27DB-BD31-4B8C-83A1-F6EECF244321}">
                <p14:modId xmlns:p14="http://schemas.microsoft.com/office/powerpoint/2010/main" val="2660226554"/>
              </p:ext>
            </p:extLst>
          </p:nvPr>
        </p:nvGraphicFramePr>
        <p:xfrm>
          <a:off x="928687" y="1564958"/>
          <a:ext cx="10334626" cy="4893600"/>
        </p:xfrm>
        <a:graphic>
          <a:graphicData uri="http://schemas.openxmlformats.org/drawingml/2006/table">
            <a:tbl>
              <a:tblPr/>
              <a:tblGrid>
                <a:gridCol w="3533205">
                  <a:extLst>
                    <a:ext uri="{9D8B030D-6E8A-4147-A177-3AD203B41FA5}">
                      <a16:colId xmlns:a16="http://schemas.microsoft.com/office/drawing/2014/main" val="20000"/>
                    </a:ext>
                  </a:extLst>
                </a:gridCol>
                <a:gridCol w="6801421">
                  <a:extLst>
                    <a:ext uri="{9D8B030D-6E8A-4147-A177-3AD203B41FA5}">
                      <a16:colId xmlns:a16="http://schemas.microsoft.com/office/drawing/2014/main" val="20001"/>
                    </a:ext>
                  </a:extLst>
                </a:gridCol>
              </a:tblGrid>
              <a:tr h="146304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Spontaneous (S)</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in which breaths are taken by the patient.  The ventilator supports breathing with user-defined Pressure Support (PS) and Rise Time values.</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5446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Spontaneous Timed (S/T)</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that is similar to S mode, except that it can also deliver a mandatory breath if the patient does not spontaneously breathe within a set timeframe.  </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805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Timed (T)</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where all breaths delivered are mandatory.</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805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Pressure Control (PC)</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that delivers assisted and mandatory breaths with a user-defined pressure.</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2190443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t> Pressure Modes</a:t>
            </a:r>
          </a:p>
        </p:txBody>
      </p:sp>
      <p:graphicFrame>
        <p:nvGraphicFramePr>
          <p:cNvPr id="226330" name="Group 26"/>
          <p:cNvGraphicFramePr>
            <a:graphicFrameLocks noGrp="1"/>
          </p:cNvGraphicFramePr>
          <p:nvPr>
            <p:ph idx="1"/>
            <p:extLst>
              <p:ext uri="{D42A27DB-BD31-4B8C-83A1-F6EECF244321}">
                <p14:modId xmlns:p14="http://schemas.microsoft.com/office/powerpoint/2010/main" val="3083242163"/>
              </p:ext>
            </p:extLst>
          </p:nvPr>
        </p:nvGraphicFramePr>
        <p:xfrm>
          <a:off x="928687" y="1564958"/>
          <a:ext cx="10334626" cy="4893600"/>
        </p:xfrm>
        <a:graphic>
          <a:graphicData uri="http://schemas.openxmlformats.org/drawingml/2006/table">
            <a:tbl>
              <a:tblPr/>
              <a:tblGrid>
                <a:gridCol w="3533205">
                  <a:extLst>
                    <a:ext uri="{9D8B030D-6E8A-4147-A177-3AD203B41FA5}">
                      <a16:colId xmlns:a16="http://schemas.microsoft.com/office/drawing/2014/main" val="20000"/>
                    </a:ext>
                  </a:extLst>
                </a:gridCol>
                <a:gridCol w="6801421">
                  <a:extLst>
                    <a:ext uri="{9D8B030D-6E8A-4147-A177-3AD203B41FA5}">
                      <a16:colId xmlns:a16="http://schemas.microsoft.com/office/drawing/2014/main" val="20001"/>
                    </a:ext>
                  </a:extLst>
                </a:gridCol>
              </a:tblGrid>
              <a:tr h="146304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Spontaneous (S)</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in which breaths are taken by the patient.  The ventilator supports breathing with user-defined Pressure Support (PS) and Rise Time values.</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5446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1" i="0" u="none" strike="noStrike" cap="none" normalizeH="0" baseline="0" dirty="0">
                          <a:ln>
                            <a:noFill/>
                          </a:ln>
                          <a:solidFill>
                            <a:srgbClr val="FF0000"/>
                          </a:solidFill>
                          <a:effectLst/>
                          <a:latin typeface="Arial" charset="0"/>
                          <a:cs typeface="Arial" charset="0"/>
                        </a:rPr>
                        <a:t>Spontaneous Timed (S/T)</a:t>
                      </a:r>
                      <a:endParaRPr kumimoji="0" lang="en-US" sz="1800" b="1" i="0" u="none" strike="noStrike" cap="none" normalizeH="0" baseline="0" dirty="0">
                        <a:ln>
                          <a:noFill/>
                        </a:ln>
                        <a:solidFill>
                          <a:srgbClr val="FF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1" i="0" u="none" strike="noStrike" cap="none" normalizeH="0" baseline="0" dirty="0">
                          <a:ln>
                            <a:noFill/>
                          </a:ln>
                          <a:solidFill>
                            <a:srgbClr val="000000"/>
                          </a:solidFill>
                          <a:effectLst/>
                          <a:latin typeface="Arial" charset="0"/>
                          <a:cs typeface="Arial" charset="0"/>
                        </a:rPr>
                        <a:t>Therapy mode that is similar to S mode, except that it can also deliver a mandatory breath if the patient does not spontaneously breathe within a set timeframe.  </a:t>
                      </a:r>
                      <a:endParaRPr kumimoji="0" lang="en-US" sz="1800" b="1"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805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Timed (T)</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where all breaths delivered are mandatory.</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8050">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Pressure Control (PC)</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5000"/>
                        </a:lnSpc>
                        <a:spcBef>
                          <a:spcPct val="0"/>
                        </a:spcBef>
                        <a:spcAft>
                          <a:spcPct val="0"/>
                        </a:spcAft>
                        <a:buClrTx/>
                        <a:buSzPct val="100000"/>
                        <a:buFontTx/>
                        <a:buNone/>
                        <a:tabLst/>
                      </a:pPr>
                      <a:r>
                        <a:rPr kumimoji="0" lang="en-US" sz="1800" b="0" i="0" u="none" strike="noStrike" cap="none" normalizeH="0" baseline="0" dirty="0">
                          <a:ln>
                            <a:noFill/>
                          </a:ln>
                          <a:solidFill>
                            <a:srgbClr val="000000"/>
                          </a:solidFill>
                          <a:effectLst/>
                          <a:latin typeface="Arial" charset="0"/>
                          <a:cs typeface="Arial" charset="0"/>
                        </a:rPr>
                        <a:t>Therapy mode that delivers assisted and mandatory breaths with a user-defined pressure.</a:t>
                      </a:r>
                      <a:endParaRPr kumimoji="0" lang="en-US" sz="1800" b="0" i="0" u="none" strike="noStrike" cap="none" normalizeH="0" baseline="0" dirty="0">
                        <a:ln>
                          <a:noFill/>
                        </a:ln>
                        <a:solidFill>
                          <a:srgbClr val="000000"/>
                        </a:solidFill>
                        <a:effectLst/>
                        <a:latin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42713666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 y="693529"/>
            <a:ext cx="12161520" cy="5470943"/>
          </a:xfrm>
          <a:prstGeom prst="rect">
            <a:avLst/>
          </a:prstGeom>
        </p:spPr>
      </p:pic>
    </p:spTree>
    <p:extLst>
      <p:ext uri="{BB962C8B-B14F-4D97-AF65-F5344CB8AC3E}">
        <p14:creationId xmlns:p14="http://schemas.microsoft.com/office/powerpoint/2010/main" val="168790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335" y="0"/>
            <a:ext cx="10615330" cy="6858000"/>
          </a:xfrm>
          <a:prstGeom prst="rect">
            <a:avLst/>
          </a:prstGeom>
        </p:spPr>
      </p:pic>
      <p:sp>
        <p:nvSpPr>
          <p:cNvPr id="4" name="Rectangle 3"/>
          <p:cNvSpPr/>
          <p:nvPr/>
        </p:nvSpPr>
        <p:spPr>
          <a:xfrm>
            <a:off x="788335" y="2247900"/>
            <a:ext cx="10615330" cy="1175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88335" y="4206240"/>
            <a:ext cx="10615330" cy="26346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921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BiPAP</a:t>
            </a:r>
            <a:r>
              <a:rPr lang="en-US" dirty="0"/>
              <a:t> AVAPS Enhancements</a:t>
            </a:r>
          </a:p>
        </p:txBody>
      </p:sp>
      <p:sp>
        <p:nvSpPr>
          <p:cNvPr id="3" name="Content Placeholder 2"/>
          <p:cNvSpPr>
            <a:spLocks noGrp="1"/>
          </p:cNvSpPr>
          <p:nvPr>
            <p:ph idx="1"/>
          </p:nvPr>
        </p:nvSpPr>
        <p:spPr/>
        <p:txBody>
          <a:bodyPr/>
          <a:lstStyle/>
          <a:p>
            <a:r>
              <a:rPr lang="en-US" dirty="0"/>
              <a:t>Flexible</a:t>
            </a:r>
          </a:p>
          <a:p>
            <a:pPr lvl="1"/>
            <a:r>
              <a:rPr lang="en-US" dirty="0"/>
              <a:t>Clinicians can now select AVAPS rate of change from </a:t>
            </a:r>
            <a:r>
              <a:rPr lang="en-US" dirty="0">
                <a:solidFill>
                  <a:srgbClr val="0070C0"/>
                </a:solidFill>
              </a:rPr>
              <a:t>1.0 to 5.0 cm H</a:t>
            </a:r>
            <a:r>
              <a:rPr lang="en-US" baseline="-25000" dirty="0">
                <a:solidFill>
                  <a:srgbClr val="0070C0"/>
                </a:solidFill>
              </a:rPr>
              <a:t>2</a:t>
            </a:r>
            <a:r>
              <a:rPr lang="en-US" dirty="0">
                <a:solidFill>
                  <a:srgbClr val="0070C0"/>
                </a:solidFill>
              </a:rPr>
              <a:t>O </a:t>
            </a:r>
            <a:r>
              <a:rPr lang="en-US" dirty="0"/>
              <a:t>of pressure based on patient need</a:t>
            </a:r>
          </a:p>
          <a:p>
            <a:pPr marL="457200" lvl="1" indent="0">
              <a:buNone/>
            </a:pPr>
            <a:endParaRPr lang="en-US" sz="1100" dirty="0"/>
          </a:p>
          <a:p>
            <a:r>
              <a:rPr lang="en-US" dirty="0"/>
              <a:t>Stable </a:t>
            </a:r>
            <a:r>
              <a:rPr lang="en-US" dirty="0" err="1"/>
              <a:t>V</a:t>
            </a:r>
            <a:r>
              <a:rPr lang="en-US" baseline="-25000" dirty="0" err="1"/>
              <a:t>t</a:t>
            </a:r>
            <a:r>
              <a:rPr lang="en-US" dirty="0"/>
              <a:t> </a:t>
            </a:r>
          </a:p>
          <a:p>
            <a:pPr lvl="1"/>
            <a:r>
              <a:rPr lang="en-US" dirty="0"/>
              <a:t>AVAPS now </a:t>
            </a:r>
            <a:r>
              <a:rPr lang="en-US" dirty="0">
                <a:solidFill>
                  <a:srgbClr val="0070C0"/>
                </a:solidFill>
              </a:rPr>
              <a:t>tracks spontaneous and timed breaths </a:t>
            </a:r>
            <a:r>
              <a:rPr lang="en-US" dirty="0"/>
              <a:t>separately </a:t>
            </a:r>
          </a:p>
          <a:p>
            <a:pPr lvl="1"/>
            <a:r>
              <a:rPr lang="en-US" dirty="0"/>
              <a:t>Applies </a:t>
            </a:r>
            <a:r>
              <a:rPr lang="en-US" dirty="0">
                <a:solidFill>
                  <a:srgbClr val="0070C0"/>
                </a:solidFill>
              </a:rPr>
              <a:t>correct amount of pressure support </a:t>
            </a:r>
            <a:r>
              <a:rPr lang="en-US" dirty="0"/>
              <a:t>to each breath type</a:t>
            </a:r>
          </a:p>
          <a:p>
            <a:pPr marL="457200" lvl="1" indent="0">
              <a:buNone/>
            </a:pPr>
            <a:endParaRPr lang="en-US" sz="1100" dirty="0"/>
          </a:p>
          <a:p>
            <a:r>
              <a:rPr lang="en-US" dirty="0"/>
              <a:t>Accurate</a:t>
            </a:r>
          </a:p>
          <a:p>
            <a:pPr lvl="1"/>
            <a:r>
              <a:rPr lang="en-US" dirty="0"/>
              <a:t>Enhanced </a:t>
            </a:r>
            <a:r>
              <a:rPr lang="en-US" dirty="0">
                <a:solidFill>
                  <a:srgbClr val="0070C0"/>
                </a:solidFill>
              </a:rPr>
              <a:t>leak estimation algorithm </a:t>
            </a:r>
            <a:r>
              <a:rPr lang="en-US" dirty="0"/>
              <a:t>in Trilogy</a:t>
            </a:r>
            <a:endParaRPr lang="en-US" b="1" dirty="0"/>
          </a:p>
          <a:p>
            <a:pPr lvl="1"/>
            <a:r>
              <a:rPr lang="en-US" dirty="0"/>
              <a:t>Better leak estimation means </a:t>
            </a:r>
            <a:r>
              <a:rPr lang="en-US" dirty="0">
                <a:solidFill>
                  <a:srgbClr val="0070C0"/>
                </a:solidFill>
              </a:rPr>
              <a:t>better </a:t>
            </a:r>
            <a:r>
              <a:rPr lang="en-US" dirty="0" err="1">
                <a:solidFill>
                  <a:srgbClr val="0070C0"/>
                </a:solidFill>
              </a:rPr>
              <a:t>V</a:t>
            </a:r>
            <a:r>
              <a:rPr lang="en-US" baseline="-25000" dirty="0" err="1">
                <a:solidFill>
                  <a:srgbClr val="0070C0"/>
                </a:solidFill>
              </a:rPr>
              <a:t>t</a:t>
            </a:r>
            <a:r>
              <a:rPr lang="en-US" dirty="0">
                <a:solidFill>
                  <a:srgbClr val="0070C0"/>
                </a:solidFill>
              </a:rPr>
              <a:t> tracking and targeting</a:t>
            </a:r>
          </a:p>
        </p:txBody>
      </p:sp>
      <p:pic>
        <p:nvPicPr>
          <p:cNvPr id="4" name="Picture 3"/>
          <p:cNvPicPr>
            <a:picLocks noChangeAspect="1" noChangeArrowheads="1"/>
          </p:cNvPicPr>
          <p:nvPr>
            <p:custDataLst>
              <p:tags r:id="rId1"/>
            </p:custDataLst>
          </p:nvPr>
        </p:nvPicPr>
        <p:blipFill>
          <a:blip r:embed="rId3"/>
          <a:srcRect/>
          <a:stretch>
            <a:fillRect/>
          </a:stretch>
        </p:blipFill>
        <p:spPr bwMode="auto">
          <a:xfrm>
            <a:off x="7777337" y="365125"/>
            <a:ext cx="3263225" cy="1776156"/>
          </a:xfrm>
          <a:prstGeom prst="rect">
            <a:avLst/>
          </a:prstGeom>
          <a:noFill/>
          <a:ln w="9525">
            <a:solidFill>
              <a:schemeClr val="tx1">
                <a:lumMod val="50000"/>
                <a:lumOff val="50000"/>
              </a:schemeClr>
            </a:solidFill>
            <a:miter lim="800000"/>
            <a:headEnd/>
            <a:tailEnd/>
          </a:ln>
        </p:spPr>
      </p:pic>
    </p:spTree>
    <p:extLst>
      <p:ext uri="{BB962C8B-B14F-4D97-AF65-F5344CB8AC3E}">
        <p14:creationId xmlns:p14="http://schemas.microsoft.com/office/powerpoint/2010/main" val="402069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AVAPS Stand For?</a:t>
            </a:r>
          </a:p>
        </p:txBody>
      </p:sp>
      <p:sp>
        <p:nvSpPr>
          <p:cNvPr id="3" name="Content Placeholder 2"/>
          <p:cNvSpPr>
            <a:spLocks noGrp="1"/>
          </p:cNvSpPr>
          <p:nvPr>
            <p:ph idx="1"/>
          </p:nvPr>
        </p:nvSpPr>
        <p:spPr/>
        <p:txBody>
          <a:bodyPr/>
          <a:lstStyle/>
          <a:p>
            <a:pPr marL="514350" indent="-514350">
              <a:buFont typeface="+mj-lt"/>
              <a:buAutoNum type="alphaLcParenR"/>
            </a:pPr>
            <a:r>
              <a:rPr lang="en-US" dirty="0"/>
              <a:t>Automatic Ventilation Assured Pressure Support</a:t>
            </a:r>
          </a:p>
          <a:p>
            <a:pPr marL="514350" indent="-514350">
              <a:buFont typeface="+mj-lt"/>
              <a:buAutoNum type="alphaLcParenR"/>
            </a:pPr>
            <a:r>
              <a:rPr lang="en-US" dirty="0"/>
              <a:t>Automatic Ventilation And Patient Support</a:t>
            </a:r>
          </a:p>
          <a:p>
            <a:pPr marL="514350" indent="-514350">
              <a:buFont typeface="+mj-lt"/>
              <a:buAutoNum type="alphaLcParenR"/>
            </a:pPr>
            <a:r>
              <a:rPr lang="en-US" dirty="0"/>
              <a:t>Average Volume Assured Pressure Support</a:t>
            </a:r>
          </a:p>
          <a:p>
            <a:pPr marL="514350" indent="-514350">
              <a:buFont typeface="+mj-lt"/>
              <a:buAutoNum type="alphaLcParenR"/>
            </a:pPr>
            <a:r>
              <a:rPr lang="en-US" dirty="0"/>
              <a:t>Average Volume And Patient Support</a:t>
            </a:r>
          </a:p>
          <a:p>
            <a:pPr marL="514350" indent="-514350">
              <a:buFont typeface="+mj-lt"/>
              <a:buAutoNum type="alphaLcParenR"/>
            </a:pPr>
            <a:r>
              <a:rPr lang="en-US" dirty="0"/>
              <a:t>None of the above</a:t>
            </a:r>
          </a:p>
          <a:p>
            <a:pPr marL="514350" indent="-514350">
              <a:buFont typeface="+mj-lt"/>
              <a:buAutoNum type="alphaLcParenR"/>
            </a:pPr>
            <a:r>
              <a:rPr lang="en-US" dirty="0"/>
              <a:t>I have no idea</a:t>
            </a:r>
          </a:p>
        </p:txBody>
      </p:sp>
      <p:pic>
        <p:nvPicPr>
          <p:cNvPr id="5" name="Picture 2">
            <a:extLst>
              <a:ext uri="{FF2B5EF4-FFF2-40B4-BE49-F238E27FC236}">
                <a16:creationId xmlns:a16="http://schemas.microsoft.com/office/drawing/2014/main" id="{FF52821C-E394-4DC5-BF8C-613187C23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020" y="541067"/>
            <a:ext cx="2669780" cy="256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496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title" idx="4294967295"/>
          </p:nvPr>
        </p:nvSpPr>
        <p:spPr/>
        <p:txBody>
          <a:bodyPr/>
          <a:lstStyle/>
          <a:p>
            <a:r>
              <a:rPr lang="en-US"/>
              <a:t>AVAPS Algorithm Overview – How Does it Work</a:t>
            </a:r>
          </a:p>
        </p:txBody>
      </p:sp>
      <p:sp>
        <p:nvSpPr>
          <p:cNvPr id="165891" name="Rectangle 4"/>
          <p:cNvSpPr>
            <a:spLocks noChangeArrowheads="1"/>
          </p:cNvSpPr>
          <p:nvPr/>
        </p:nvSpPr>
        <p:spPr bwMode="auto">
          <a:xfrm>
            <a:off x="2219326" y="2070100"/>
            <a:ext cx="1528763" cy="755650"/>
          </a:xfrm>
          <a:prstGeom prst="rect">
            <a:avLst/>
          </a:prstGeom>
          <a:solidFill>
            <a:schemeClr val="accent2"/>
          </a:solidFill>
          <a:ln w="9525">
            <a:noFill/>
            <a:miter lim="800000"/>
            <a:headEnd/>
            <a:tailEnd/>
          </a:ln>
        </p:spPr>
        <p:txBody>
          <a:bodyPr anchor="ctr"/>
          <a:lstStyle/>
          <a:p>
            <a:pPr algn="ctr" fontAlgn="base">
              <a:spcBef>
                <a:spcPct val="0"/>
              </a:spcBef>
              <a:spcAft>
                <a:spcPct val="0"/>
              </a:spcAft>
            </a:pPr>
            <a:r>
              <a:rPr lang="en-US" sz="1600">
                <a:solidFill>
                  <a:srgbClr val="FFFFFF"/>
                </a:solidFill>
              </a:rPr>
              <a:t>Initial IPAP</a:t>
            </a:r>
          </a:p>
        </p:txBody>
      </p:sp>
      <p:sp>
        <p:nvSpPr>
          <p:cNvPr id="165893" name="Rectangle 7"/>
          <p:cNvSpPr>
            <a:spLocks noChangeArrowheads="1"/>
          </p:cNvSpPr>
          <p:nvPr/>
        </p:nvSpPr>
        <p:spPr bwMode="auto">
          <a:xfrm>
            <a:off x="3862388" y="2265363"/>
            <a:ext cx="2793522" cy="36933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IPAP</a:t>
            </a:r>
            <a:r>
              <a:rPr lang="en-US" baseline="-25000">
                <a:solidFill>
                  <a:srgbClr val="000000"/>
                </a:solidFill>
              </a:rPr>
              <a:t>start</a:t>
            </a:r>
            <a:r>
              <a:rPr lang="en-US">
                <a:solidFill>
                  <a:srgbClr val="000000"/>
                </a:solidFill>
              </a:rPr>
              <a:t> = Vt</a:t>
            </a:r>
            <a:r>
              <a:rPr lang="en-US" baseline="-25000">
                <a:solidFill>
                  <a:srgbClr val="000000"/>
                </a:solidFill>
              </a:rPr>
              <a:t>target</a:t>
            </a:r>
            <a:r>
              <a:rPr lang="en-US">
                <a:solidFill>
                  <a:srgbClr val="000000"/>
                </a:solidFill>
              </a:rPr>
              <a:t> / 60 + EPAP</a:t>
            </a:r>
          </a:p>
        </p:txBody>
      </p:sp>
      <p:sp>
        <p:nvSpPr>
          <p:cNvPr id="165903" name="Text Box 19"/>
          <p:cNvSpPr txBox="1">
            <a:spLocks noChangeArrowheads="1"/>
          </p:cNvSpPr>
          <p:nvPr/>
        </p:nvSpPr>
        <p:spPr bwMode="auto">
          <a:xfrm>
            <a:off x="7648576" y="1800226"/>
            <a:ext cx="2443163" cy="366713"/>
          </a:xfrm>
          <a:prstGeom prst="rect">
            <a:avLst/>
          </a:prstGeom>
          <a:noFill/>
          <a:ln w="9525">
            <a:noFill/>
            <a:miter lim="800000"/>
            <a:headEnd/>
            <a:tailEnd/>
          </a:ln>
        </p:spPr>
        <p:txBody>
          <a:bodyPr>
            <a:spAutoFit/>
          </a:bodyPr>
          <a:lstStyle/>
          <a:p>
            <a:pPr fontAlgn="base">
              <a:spcBef>
                <a:spcPct val="50000"/>
              </a:spcBef>
              <a:spcAft>
                <a:spcPct val="0"/>
              </a:spcAft>
            </a:pPr>
            <a:r>
              <a:rPr lang="en-US" i="1" u="sng">
                <a:solidFill>
                  <a:srgbClr val="000000"/>
                </a:solidFill>
              </a:rPr>
              <a:t>Notes</a:t>
            </a:r>
            <a:r>
              <a:rPr lang="en-US">
                <a:solidFill>
                  <a:srgbClr val="000000"/>
                </a:solidFill>
              </a:rPr>
              <a:t>:</a:t>
            </a:r>
          </a:p>
        </p:txBody>
      </p:sp>
      <p:sp>
        <p:nvSpPr>
          <p:cNvPr id="165904" name="Text Box 20"/>
          <p:cNvSpPr txBox="1">
            <a:spLocks noChangeArrowheads="1"/>
          </p:cNvSpPr>
          <p:nvPr/>
        </p:nvSpPr>
        <p:spPr bwMode="auto">
          <a:xfrm>
            <a:off x="7648576" y="2224089"/>
            <a:ext cx="2728913" cy="1069975"/>
          </a:xfrm>
          <a:prstGeom prst="rect">
            <a:avLst/>
          </a:prstGeom>
          <a:noFill/>
          <a:ln w="9525">
            <a:noFill/>
            <a:miter lim="800000"/>
            <a:headEnd/>
            <a:tailEnd/>
          </a:ln>
        </p:spPr>
        <p:txBody>
          <a:bodyPr>
            <a:spAutoFit/>
          </a:bodyPr>
          <a:lstStyle/>
          <a:p>
            <a:pPr fontAlgn="base">
              <a:spcBef>
                <a:spcPct val="50000"/>
              </a:spcBef>
              <a:spcAft>
                <a:spcPct val="0"/>
              </a:spcAft>
            </a:pPr>
            <a:r>
              <a:rPr lang="en-US" sz="1600" i="1">
                <a:solidFill>
                  <a:srgbClr val="000000"/>
                </a:solidFill>
              </a:rPr>
              <a:t>During the first minute, AVAPS does not change IPAP and blocks the low tidal volume alarm</a:t>
            </a:r>
          </a:p>
        </p:txBody>
      </p:sp>
      <p:sp>
        <p:nvSpPr>
          <p:cNvPr id="165905" name="Text Box 21"/>
          <p:cNvSpPr txBox="1">
            <a:spLocks noChangeArrowheads="1"/>
          </p:cNvSpPr>
          <p:nvPr/>
        </p:nvSpPr>
        <p:spPr bwMode="auto">
          <a:xfrm>
            <a:off x="7648576" y="5419725"/>
            <a:ext cx="2728913" cy="825500"/>
          </a:xfrm>
          <a:prstGeom prst="rect">
            <a:avLst/>
          </a:prstGeom>
          <a:noFill/>
          <a:ln w="9525">
            <a:noFill/>
            <a:miter lim="800000"/>
            <a:headEnd/>
            <a:tailEnd/>
          </a:ln>
        </p:spPr>
        <p:txBody>
          <a:bodyPr>
            <a:spAutoFit/>
          </a:bodyPr>
          <a:lstStyle/>
          <a:p>
            <a:pPr fontAlgn="base">
              <a:spcBef>
                <a:spcPct val="50000"/>
              </a:spcBef>
              <a:spcAft>
                <a:spcPct val="0"/>
              </a:spcAft>
            </a:pPr>
            <a:r>
              <a:rPr lang="en-US" sz="1600" i="1">
                <a:solidFill>
                  <a:srgbClr val="000000"/>
                </a:solidFill>
              </a:rPr>
              <a:t>The maximum IPAP change is 1 cmH2O/min for stable patients</a:t>
            </a:r>
          </a:p>
        </p:txBody>
      </p:sp>
      <p:sp>
        <p:nvSpPr>
          <p:cNvPr id="165906" name="Text Box 22"/>
          <p:cNvSpPr txBox="1">
            <a:spLocks noChangeArrowheads="1"/>
          </p:cNvSpPr>
          <p:nvPr/>
        </p:nvSpPr>
        <p:spPr bwMode="auto">
          <a:xfrm>
            <a:off x="7648576" y="3319463"/>
            <a:ext cx="2728913" cy="825500"/>
          </a:xfrm>
          <a:prstGeom prst="rect">
            <a:avLst/>
          </a:prstGeom>
          <a:noFill/>
          <a:ln w="9525">
            <a:noFill/>
            <a:miter lim="800000"/>
            <a:headEnd/>
            <a:tailEnd/>
          </a:ln>
        </p:spPr>
        <p:txBody>
          <a:bodyPr>
            <a:spAutoFit/>
          </a:bodyPr>
          <a:lstStyle/>
          <a:p>
            <a:pPr fontAlgn="base">
              <a:spcBef>
                <a:spcPct val="50000"/>
              </a:spcBef>
              <a:spcAft>
                <a:spcPct val="0"/>
              </a:spcAft>
            </a:pPr>
            <a:r>
              <a:rPr lang="en-US" sz="1600" i="1">
                <a:solidFill>
                  <a:srgbClr val="000000"/>
                </a:solidFill>
              </a:rPr>
              <a:t>The average tidal volume is measured over a one  minute period</a:t>
            </a:r>
          </a:p>
        </p:txBody>
      </p:sp>
      <p:sp>
        <p:nvSpPr>
          <p:cNvPr id="165907" name="Text Box 23"/>
          <p:cNvSpPr txBox="1">
            <a:spLocks noChangeArrowheads="1"/>
          </p:cNvSpPr>
          <p:nvPr/>
        </p:nvSpPr>
        <p:spPr bwMode="auto">
          <a:xfrm>
            <a:off x="7648576" y="4343401"/>
            <a:ext cx="2728913" cy="584775"/>
          </a:xfrm>
          <a:prstGeom prst="rect">
            <a:avLst/>
          </a:prstGeom>
          <a:noFill/>
          <a:ln w="9525">
            <a:noFill/>
            <a:miter lim="800000"/>
            <a:headEnd/>
            <a:tailEnd/>
          </a:ln>
        </p:spPr>
        <p:txBody>
          <a:bodyPr>
            <a:spAutoFit/>
          </a:bodyPr>
          <a:lstStyle/>
          <a:p>
            <a:pPr fontAlgn="base">
              <a:spcBef>
                <a:spcPct val="50000"/>
              </a:spcBef>
              <a:spcAft>
                <a:spcPct val="0"/>
              </a:spcAft>
            </a:pPr>
            <a:r>
              <a:rPr lang="en-US" sz="1600" i="1">
                <a:solidFill>
                  <a:srgbClr val="000000"/>
                </a:solidFill>
              </a:rPr>
              <a:t>AVAPS calculates the required IPAP change after each breath</a:t>
            </a:r>
          </a:p>
        </p:txBody>
      </p:sp>
    </p:spTree>
    <p:extLst>
      <p:ext uri="{BB962C8B-B14F-4D97-AF65-F5344CB8AC3E}">
        <p14:creationId xmlns:p14="http://schemas.microsoft.com/office/powerpoint/2010/main" val="6982671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a:spLocks noGrp="1"/>
          </p:cNvSpPr>
          <p:nvPr>
            <p:ph type="title"/>
            <p:custDataLst>
              <p:tags r:id="rId2"/>
            </p:custDataLst>
          </p:nvPr>
        </p:nvSpPr>
        <p:spPr/>
        <p:txBody>
          <a:bodyPr/>
          <a:lstStyle/>
          <a:p>
            <a:r>
              <a:rPr lang="en-US"/>
              <a:t> </a:t>
            </a:r>
            <a:endParaRPr lang="en-US" dirty="0"/>
          </a:p>
        </p:txBody>
      </p:sp>
      <p:sp>
        <p:nvSpPr>
          <p:cNvPr id="57" name="Title 1"/>
          <p:cNvSpPr txBox="1">
            <a:spLocks/>
          </p:cNvSpPr>
          <p:nvPr>
            <p:custDataLst>
              <p:tags r:id="rId3"/>
            </p:custDataLst>
          </p:nvPr>
        </p:nvSpPr>
        <p:spPr bwMode="auto">
          <a:xfrm>
            <a:off x="2777010" y="1728209"/>
            <a:ext cx="6637981" cy="726069"/>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r>
              <a:rPr lang="en-US" sz="2382" dirty="0"/>
              <a:t>AVAPS-AE: Auto EPAP Proactive Analysis</a:t>
            </a:r>
          </a:p>
        </p:txBody>
      </p:sp>
      <p:sp>
        <p:nvSpPr>
          <p:cNvPr id="47" name="Text Box 18"/>
          <p:cNvSpPr txBox="1">
            <a:spLocks noChangeArrowheads="1"/>
          </p:cNvSpPr>
          <p:nvPr>
            <p:custDataLst>
              <p:tags r:id="rId4"/>
            </p:custDataLst>
          </p:nvPr>
        </p:nvSpPr>
        <p:spPr bwMode="auto">
          <a:xfrm>
            <a:off x="3164648" y="2909193"/>
            <a:ext cx="2793359" cy="385618"/>
          </a:xfrm>
          <a:prstGeom prst="rect">
            <a:avLst/>
          </a:prstGeom>
          <a:noFill/>
          <a:ln w="9525">
            <a:noFill/>
            <a:miter lim="800000"/>
            <a:headEnd/>
            <a:tailEnd/>
          </a:ln>
          <a:effectLst/>
        </p:spPr>
        <p:txBody>
          <a:bodyPr>
            <a:spAutoFit/>
          </a:bodyPr>
          <a:lstStyle/>
          <a:p>
            <a:pPr algn="ctr">
              <a:spcBef>
                <a:spcPct val="50000"/>
              </a:spcBef>
              <a:defRPr/>
            </a:pPr>
            <a:r>
              <a:rPr lang="en-US" sz="1906" dirty="0"/>
              <a:t>Theory of Operation</a:t>
            </a:r>
          </a:p>
        </p:txBody>
      </p:sp>
      <p:sp>
        <p:nvSpPr>
          <p:cNvPr id="8198" name="Text Box 5"/>
          <p:cNvSpPr txBox="1">
            <a:spLocks noChangeArrowheads="1"/>
          </p:cNvSpPr>
          <p:nvPr>
            <p:custDataLst>
              <p:tags r:id="rId5"/>
            </p:custDataLst>
          </p:nvPr>
        </p:nvSpPr>
        <p:spPr bwMode="auto">
          <a:xfrm>
            <a:off x="7810123" y="5288688"/>
            <a:ext cx="553401" cy="45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593" dirty="0">
                <a:latin typeface="Arial"/>
              </a:rPr>
              <a:t>Upper Airway Resistance</a:t>
            </a:r>
          </a:p>
        </p:txBody>
      </p:sp>
      <p:sp>
        <p:nvSpPr>
          <p:cNvPr id="27" name="Rectangle 6"/>
          <p:cNvSpPr>
            <a:spLocks noChangeArrowheads="1"/>
          </p:cNvSpPr>
          <p:nvPr>
            <p:custDataLst>
              <p:tags r:id="rId6"/>
            </p:custDataLst>
          </p:nvPr>
        </p:nvSpPr>
        <p:spPr bwMode="auto">
          <a:xfrm rot="-5400000">
            <a:off x="7204764" y="4142888"/>
            <a:ext cx="426550" cy="1591323"/>
          </a:xfrm>
          <a:prstGeom prst="rect">
            <a:avLst/>
          </a:prstGeom>
          <a:gradFill rotWithShape="1">
            <a:gsLst>
              <a:gs pos="0">
                <a:srgbClr val="FF7171"/>
              </a:gs>
              <a:gs pos="100000">
                <a:srgbClr val="FF0000">
                  <a:alpha val="18999"/>
                </a:srgbClr>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28" name="Rectangle 7"/>
          <p:cNvSpPr>
            <a:spLocks noChangeArrowheads="1"/>
          </p:cNvSpPr>
          <p:nvPr>
            <p:custDataLst>
              <p:tags r:id="rId7"/>
            </p:custDataLst>
          </p:nvPr>
        </p:nvSpPr>
        <p:spPr bwMode="auto">
          <a:xfrm rot="-5400000">
            <a:off x="7230280" y="3188846"/>
            <a:ext cx="382109" cy="1584734"/>
          </a:xfrm>
          <a:prstGeom prst="rect">
            <a:avLst/>
          </a:prstGeom>
          <a:gradFill rotWithShape="1">
            <a:gsLst>
              <a:gs pos="0">
                <a:srgbClr val="33CC33">
                  <a:alpha val="18999"/>
                </a:srgbClr>
              </a:gs>
              <a:gs pos="100000">
                <a:srgbClr val="C9FFC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201" name="Text Box 8"/>
          <p:cNvSpPr txBox="1">
            <a:spLocks noChangeArrowheads="1"/>
          </p:cNvSpPr>
          <p:nvPr>
            <p:custDataLst>
              <p:tags r:id="rId8"/>
            </p:custDataLst>
          </p:nvPr>
        </p:nvSpPr>
        <p:spPr bwMode="auto">
          <a:xfrm>
            <a:off x="6059567" y="3625458"/>
            <a:ext cx="587283" cy="29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algn="r" eaLnBrk="1" hangingPunct="1">
              <a:spcBef>
                <a:spcPct val="50000"/>
              </a:spcBef>
            </a:pPr>
            <a:r>
              <a:rPr lang="en-US" sz="652" dirty="0">
                <a:latin typeface="Arial"/>
              </a:rPr>
              <a:t>Device Pressure</a:t>
            </a:r>
          </a:p>
        </p:txBody>
      </p:sp>
      <p:sp>
        <p:nvSpPr>
          <p:cNvPr id="8202" name="Freeform 9"/>
          <p:cNvSpPr>
            <a:spLocks/>
          </p:cNvSpPr>
          <p:nvPr>
            <p:custDataLst>
              <p:tags r:id="rId9"/>
            </p:custDataLst>
          </p:nvPr>
        </p:nvSpPr>
        <p:spPr bwMode="auto">
          <a:xfrm rot="5400000" flipH="1">
            <a:off x="6799187" y="3797817"/>
            <a:ext cx="1419074" cy="1288938"/>
          </a:xfrm>
          <a:custGeom>
            <a:avLst/>
            <a:gdLst>
              <a:gd name="T0" fmla="*/ 0 w 1233"/>
              <a:gd name="T1" fmla="*/ 0 h 1065"/>
              <a:gd name="T2" fmla="*/ 2147483647 w 1233"/>
              <a:gd name="T3" fmla="*/ 2147483647 h 1065"/>
              <a:gd name="T4" fmla="*/ 2147483647 w 1233"/>
              <a:gd name="T5" fmla="*/ 2147483647 h 1065"/>
              <a:gd name="T6" fmla="*/ 2147483647 w 1233"/>
              <a:gd name="T7" fmla="*/ 2147483647 h 1065"/>
              <a:gd name="T8" fmla="*/ 2147483647 w 1233"/>
              <a:gd name="T9" fmla="*/ 2147483647 h 1065"/>
              <a:gd name="T10" fmla="*/ 2147483647 w 1233"/>
              <a:gd name="T11" fmla="*/ 2147483647 h 1065"/>
              <a:gd name="T12" fmla="*/ 2147483647 w 1233"/>
              <a:gd name="T13" fmla="*/ 2147483647 h 1065"/>
              <a:gd name="T14" fmla="*/ 2147483647 w 1233"/>
              <a:gd name="T15" fmla="*/ 2147483647 h 1065"/>
              <a:gd name="T16" fmla="*/ 2147483647 w 1233"/>
              <a:gd name="T17" fmla="*/ 2147483647 h 1065"/>
              <a:gd name="T18" fmla="*/ 2147483647 w 1233"/>
              <a:gd name="T19" fmla="*/ 2147483647 h 10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3"/>
              <a:gd name="T31" fmla="*/ 0 h 1065"/>
              <a:gd name="T32" fmla="*/ 1233 w 1233"/>
              <a:gd name="T33" fmla="*/ 1065 h 10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3" h="1065">
                <a:moveTo>
                  <a:pt x="0" y="0"/>
                </a:moveTo>
                <a:cubicBezTo>
                  <a:pt x="16" y="280"/>
                  <a:pt x="33" y="560"/>
                  <a:pt x="45" y="702"/>
                </a:cubicBezTo>
                <a:cubicBezTo>
                  <a:pt x="57" y="844"/>
                  <a:pt x="57" y="817"/>
                  <a:pt x="72" y="855"/>
                </a:cubicBezTo>
                <a:cubicBezTo>
                  <a:pt x="87" y="893"/>
                  <a:pt x="114" y="911"/>
                  <a:pt x="135" y="930"/>
                </a:cubicBezTo>
                <a:cubicBezTo>
                  <a:pt x="156" y="949"/>
                  <a:pt x="175" y="956"/>
                  <a:pt x="201" y="966"/>
                </a:cubicBezTo>
                <a:cubicBezTo>
                  <a:pt x="227" y="976"/>
                  <a:pt x="236" y="979"/>
                  <a:pt x="291" y="990"/>
                </a:cubicBezTo>
                <a:cubicBezTo>
                  <a:pt x="346" y="1001"/>
                  <a:pt x="461" y="1022"/>
                  <a:pt x="534" y="1032"/>
                </a:cubicBezTo>
                <a:cubicBezTo>
                  <a:pt x="607" y="1042"/>
                  <a:pt x="667" y="1048"/>
                  <a:pt x="732" y="1053"/>
                </a:cubicBezTo>
                <a:cubicBezTo>
                  <a:pt x="797" y="1058"/>
                  <a:pt x="844" y="1060"/>
                  <a:pt x="927" y="1062"/>
                </a:cubicBezTo>
                <a:cubicBezTo>
                  <a:pt x="1010" y="1064"/>
                  <a:pt x="1121" y="1064"/>
                  <a:pt x="1233" y="1065"/>
                </a:cubicBezTo>
              </a:path>
            </a:pathLst>
          </a:custGeom>
          <a:noFill/>
          <a:ln w="76200">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03" name="Line 10"/>
          <p:cNvSpPr>
            <a:spLocks noChangeShapeType="1"/>
          </p:cNvSpPr>
          <p:nvPr>
            <p:custDataLst>
              <p:tags r:id="rId10"/>
            </p:custDataLst>
          </p:nvPr>
        </p:nvSpPr>
        <p:spPr bwMode="auto">
          <a:xfrm flipV="1">
            <a:off x="6624261" y="5272835"/>
            <a:ext cx="16499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204" name="Line 11"/>
          <p:cNvSpPr>
            <a:spLocks noChangeShapeType="1"/>
          </p:cNvSpPr>
          <p:nvPr>
            <p:custDataLst>
              <p:tags r:id="rId11"/>
            </p:custDataLst>
          </p:nvPr>
        </p:nvSpPr>
        <p:spPr bwMode="auto">
          <a:xfrm flipH="1" flipV="1">
            <a:off x="6622380" y="3625457"/>
            <a:ext cx="5647" cy="163365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2" name="Group 12"/>
          <p:cNvGrpSpPr>
            <a:grpSpLocks/>
          </p:cNvGrpSpPr>
          <p:nvPr/>
        </p:nvGrpSpPr>
        <p:grpSpPr bwMode="auto">
          <a:xfrm>
            <a:off x="7207256" y="4607266"/>
            <a:ext cx="824927" cy="348228"/>
            <a:chOff x="3871" y="2623"/>
            <a:chExt cx="584" cy="370"/>
          </a:xfrm>
        </p:grpSpPr>
        <p:sp>
          <p:nvSpPr>
            <p:cNvPr id="8271" name="Line 13"/>
            <p:cNvSpPr>
              <a:spLocks noChangeShapeType="1"/>
            </p:cNvSpPr>
            <p:nvPr/>
          </p:nvSpPr>
          <p:spPr bwMode="auto">
            <a:xfrm rot="5400000">
              <a:off x="3914" y="2709"/>
              <a:ext cx="143" cy="230"/>
            </a:xfrm>
            <a:prstGeom prst="line">
              <a:avLst/>
            </a:prstGeom>
            <a:noFill/>
            <a:ln w="9525">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8272" name="Group 14"/>
            <p:cNvGrpSpPr>
              <a:grpSpLocks/>
            </p:cNvGrpSpPr>
            <p:nvPr/>
          </p:nvGrpSpPr>
          <p:grpSpPr bwMode="auto">
            <a:xfrm rot="-5400000">
              <a:off x="4078" y="2616"/>
              <a:ext cx="370" cy="384"/>
              <a:chOff x="3013" y="2954"/>
              <a:chExt cx="370" cy="384"/>
            </a:xfrm>
          </p:grpSpPr>
          <p:sp>
            <p:nvSpPr>
              <p:cNvPr id="8273" name="Text Box 15"/>
              <p:cNvSpPr txBox="1">
                <a:spLocks noChangeArrowheads="1"/>
              </p:cNvSpPr>
              <p:nvPr/>
            </p:nvSpPr>
            <p:spPr bwMode="auto">
              <a:xfrm rot="5400000" flipH="1">
                <a:off x="3006" y="2961"/>
                <a:ext cx="38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830" dirty="0">
                    <a:latin typeface="Arial"/>
                  </a:rPr>
                  <a:t>P   search</a:t>
                </a:r>
              </a:p>
            </p:txBody>
          </p:sp>
          <p:sp>
            <p:nvSpPr>
              <p:cNvPr id="8274" name="Text Box 16"/>
              <p:cNvSpPr txBox="1">
                <a:spLocks noChangeArrowheads="1"/>
              </p:cNvSpPr>
              <p:nvPr/>
            </p:nvSpPr>
            <p:spPr bwMode="auto">
              <a:xfrm rot="5400000" flipH="1">
                <a:off x="3087" y="2929"/>
                <a:ext cx="19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593" dirty="0">
                    <a:latin typeface="Arial"/>
                  </a:rPr>
                  <a:t>crit</a:t>
                </a:r>
              </a:p>
            </p:txBody>
          </p:sp>
        </p:grpSp>
      </p:grpSp>
      <p:sp>
        <p:nvSpPr>
          <p:cNvPr id="52" name="Oval 17"/>
          <p:cNvSpPr>
            <a:spLocks noChangeArrowheads="1"/>
          </p:cNvSpPr>
          <p:nvPr>
            <p:custDataLst>
              <p:tags r:id="rId12"/>
            </p:custDataLst>
          </p:nvPr>
        </p:nvSpPr>
        <p:spPr bwMode="auto">
          <a:xfrm rot="3160327" flipH="1">
            <a:off x="6845325" y="4808322"/>
            <a:ext cx="430097" cy="290100"/>
          </a:xfrm>
          <a:prstGeom prst="ellipse">
            <a:avLst/>
          </a:pr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nvGrpSpPr>
          <p:cNvPr id="4" name="Group 18"/>
          <p:cNvGrpSpPr>
            <a:grpSpLocks/>
          </p:cNvGrpSpPr>
          <p:nvPr/>
        </p:nvGrpSpPr>
        <p:grpSpPr bwMode="auto">
          <a:xfrm>
            <a:off x="7049175" y="4184819"/>
            <a:ext cx="747357" cy="338817"/>
            <a:chOff x="3799" y="2316"/>
            <a:chExt cx="621" cy="360"/>
          </a:xfrm>
        </p:grpSpPr>
        <p:grpSp>
          <p:nvGrpSpPr>
            <p:cNvPr id="8267" name="Group 19"/>
            <p:cNvGrpSpPr>
              <a:grpSpLocks/>
            </p:cNvGrpSpPr>
            <p:nvPr/>
          </p:nvGrpSpPr>
          <p:grpSpPr bwMode="auto">
            <a:xfrm rot="-5400000">
              <a:off x="4050" y="2305"/>
              <a:ext cx="360" cy="381"/>
              <a:chOff x="2922" y="2506"/>
              <a:chExt cx="360" cy="381"/>
            </a:xfrm>
          </p:grpSpPr>
          <p:sp>
            <p:nvSpPr>
              <p:cNvPr id="8269" name="Text Box 20"/>
              <p:cNvSpPr txBox="1">
                <a:spLocks noChangeArrowheads="1"/>
              </p:cNvSpPr>
              <p:nvPr/>
            </p:nvSpPr>
            <p:spPr bwMode="auto">
              <a:xfrm rot="5400000" flipH="1">
                <a:off x="3093" y="2461"/>
                <a:ext cx="14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830" dirty="0">
                    <a:latin typeface="Arial"/>
                  </a:rPr>
                  <a:t>P</a:t>
                </a:r>
              </a:p>
            </p:txBody>
          </p:sp>
          <p:sp>
            <p:nvSpPr>
              <p:cNvPr id="8270" name="Text Box 21"/>
              <p:cNvSpPr txBox="1">
                <a:spLocks noChangeArrowheads="1"/>
              </p:cNvSpPr>
              <p:nvPr/>
            </p:nvSpPr>
            <p:spPr bwMode="auto">
              <a:xfrm rot="5400000" flipH="1">
                <a:off x="2900" y="2573"/>
                <a:ext cx="33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593" dirty="0">
                    <a:latin typeface="Arial"/>
                  </a:rPr>
                  <a:t>therapy</a:t>
                </a:r>
              </a:p>
            </p:txBody>
          </p:sp>
        </p:grpSp>
        <p:sp>
          <p:nvSpPr>
            <p:cNvPr id="8268" name="Line 22"/>
            <p:cNvSpPr>
              <a:spLocks noChangeShapeType="1"/>
            </p:cNvSpPr>
            <p:nvPr/>
          </p:nvSpPr>
          <p:spPr bwMode="auto">
            <a:xfrm rot="5400000">
              <a:off x="3881" y="2404"/>
              <a:ext cx="150" cy="314"/>
            </a:xfrm>
            <a:prstGeom prst="line">
              <a:avLst/>
            </a:prstGeom>
            <a:noFill/>
            <a:ln w="9525">
              <a:solidFill>
                <a:srgbClr val="0099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grpSp>
        <p:nvGrpSpPr>
          <p:cNvPr id="6" name="Group 23"/>
          <p:cNvGrpSpPr>
            <a:grpSpLocks/>
          </p:cNvGrpSpPr>
          <p:nvPr/>
        </p:nvGrpSpPr>
        <p:grpSpPr bwMode="auto">
          <a:xfrm>
            <a:off x="7003549" y="3692279"/>
            <a:ext cx="970335" cy="419756"/>
            <a:chOff x="3760" y="1848"/>
            <a:chExt cx="669" cy="446"/>
          </a:xfrm>
        </p:grpSpPr>
        <p:grpSp>
          <p:nvGrpSpPr>
            <p:cNvPr id="8263" name="Group 24"/>
            <p:cNvGrpSpPr>
              <a:grpSpLocks/>
            </p:cNvGrpSpPr>
            <p:nvPr/>
          </p:nvGrpSpPr>
          <p:grpSpPr bwMode="auto">
            <a:xfrm rot="-5400000">
              <a:off x="3975" y="1839"/>
              <a:ext cx="446" cy="463"/>
              <a:chOff x="2766" y="2004"/>
              <a:chExt cx="446" cy="463"/>
            </a:xfrm>
          </p:grpSpPr>
          <p:sp>
            <p:nvSpPr>
              <p:cNvPr id="8265" name="Text Box 25"/>
              <p:cNvSpPr txBox="1">
                <a:spLocks noChangeArrowheads="1"/>
              </p:cNvSpPr>
              <p:nvPr/>
            </p:nvSpPr>
            <p:spPr bwMode="auto">
              <a:xfrm rot="5400000" flipH="1">
                <a:off x="2757" y="2013"/>
                <a:ext cx="46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type="triangle" w="lg" len="lg"/>
                  </a14:hiddenLine>
                </a:ext>
              </a:extLst>
            </p:spPr>
            <p:txBody>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r>
                  <a:rPr lang="en-US" sz="830" dirty="0">
                    <a:latin typeface="Arial"/>
                  </a:rPr>
                  <a:t>P   search</a:t>
                </a:r>
              </a:p>
            </p:txBody>
          </p:sp>
          <p:sp>
            <p:nvSpPr>
              <p:cNvPr id="9290" name="Text Box 26"/>
              <p:cNvSpPr txBox="1">
                <a:spLocks noChangeArrowheads="1"/>
              </p:cNvSpPr>
              <p:nvPr/>
            </p:nvSpPr>
            <p:spPr bwMode="auto">
              <a:xfrm rot="5400000" flipH="1">
                <a:off x="2858" y="2029"/>
                <a:ext cx="247" cy="252"/>
              </a:xfrm>
              <a:prstGeom prst="rect">
                <a:avLst/>
              </a:prstGeom>
              <a:noFill/>
              <a:ln w="9525">
                <a:noFill/>
                <a:round/>
                <a:headEnd/>
                <a:tailEnd type="triangle" w="lg" len="lg"/>
              </a:ln>
            </p:spPr>
            <p:txBody>
              <a:bodyPr/>
              <a:lstStyle/>
              <a:p>
                <a:pPr>
                  <a:defRPr/>
                </a:pPr>
                <a:r>
                  <a:rPr lang="en-US" sz="623" dirty="0"/>
                  <a:t>opt</a:t>
                </a:r>
              </a:p>
            </p:txBody>
          </p:sp>
        </p:grpSp>
        <p:sp>
          <p:nvSpPr>
            <p:cNvPr id="8264" name="Line 27"/>
            <p:cNvSpPr>
              <a:spLocks noChangeShapeType="1"/>
            </p:cNvSpPr>
            <p:nvPr/>
          </p:nvSpPr>
          <p:spPr bwMode="auto">
            <a:xfrm rot="5400000">
              <a:off x="3812" y="1932"/>
              <a:ext cx="129" cy="233"/>
            </a:xfrm>
            <a:prstGeom prst="line">
              <a:avLst/>
            </a:prstGeom>
            <a:noFill/>
            <a:ln w="9525">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sp>
        <p:nvSpPr>
          <p:cNvPr id="63" name="Oval 28"/>
          <p:cNvSpPr>
            <a:spLocks noChangeArrowheads="1"/>
          </p:cNvSpPr>
          <p:nvPr>
            <p:custDataLst>
              <p:tags r:id="rId13"/>
            </p:custDataLst>
          </p:nvPr>
        </p:nvSpPr>
        <p:spPr bwMode="auto">
          <a:xfrm rot="5400000" flipH="1">
            <a:off x="6607188" y="3880851"/>
            <a:ext cx="514794" cy="277923"/>
          </a:xfrm>
          <a:prstGeom prst="ellipse">
            <a:avLst/>
          </a:prstGeom>
          <a:noFill/>
          <a:ln w="3175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4" name="Oval 29"/>
          <p:cNvSpPr>
            <a:spLocks noChangeArrowheads="1"/>
          </p:cNvSpPr>
          <p:nvPr>
            <p:custDataLst>
              <p:tags r:id="rId14"/>
            </p:custDataLst>
          </p:nvPr>
        </p:nvSpPr>
        <p:spPr bwMode="auto">
          <a:xfrm rot="5017297" flipH="1">
            <a:off x="6656759" y="4401074"/>
            <a:ext cx="467603" cy="279655"/>
          </a:xfrm>
          <a:prstGeom prst="ellipse">
            <a:avLst/>
          </a:prstGeom>
          <a:noFill/>
          <a:ln w="317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nvGrpSpPr>
          <p:cNvPr id="12" name="Group 60"/>
          <p:cNvGrpSpPr>
            <a:grpSpLocks/>
          </p:cNvGrpSpPr>
          <p:nvPr/>
        </p:nvGrpSpPr>
        <p:grpSpPr bwMode="auto">
          <a:xfrm>
            <a:off x="6265415" y="5211390"/>
            <a:ext cx="2069296" cy="941"/>
            <a:chOff x="3030" y="3239"/>
            <a:chExt cx="1874" cy="1"/>
          </a:xfrm>
        </p:grpSpPr>
        <p:sp>
          <p:nvSpPr>
            <p:cNvPr id="8249" name="Line 61"/>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50" name="Line 62"/>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3" name="Group 63"/>
          <p:cNvGrpSpPr>
            <a:grpSpLocks/>
          </p:cNvGrpSpPr>
          <p:nvPr/>
        </p:nvGrpSpPr>
        <p:grpSpPr bwMode="auto">
          <a:xfrm>
            <a:off x="6265415" y="5090376"/>
            <a:ext cx="2069296" cy="942"/>
            <a:chOff x="3030" y="3239"/>
            <a:chExt cx="1874" cy="1"/>
          </a:xfrm>
        </p:grpSpPr>
        <p:sp>
          <p:nvSpPr>
            <p:cNvPr id="8247" name="Line 64"/>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48" name="Line 65"/>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4" name="Group 66"/>
          <p:cNvGrpSpPr>
            <a:grpSpLocks/>
          </p:cNvGrpSpPr>
          <p:nvPr/>
        </p:nvGrpSpPr>
        <p:grpSpPr bwMode="auto">
          <a:xfrm>
            <a:off x="6265415" y="4908859"/>
            <a:ext cx="2069296" cy="942"/>
            <a:chOff x="3030" y="3239"/>
            <a:chExt cx="1874" cy="1"/>
          </a:xfrm>
        </p:grpSpPr>
        <p:sp>
          <p:nvSpPr>
            <p:cNvPr id="8245" name="Line 67"/>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46" name="Line 68"/>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5" name="Group 69"/>
          <p:cNvGrpSpPr>
            <a:grpSpLocks/>
          </p:cNvGrpSpPr>
          <p:nvPr/>
        </p:nvGrpSpPr>
        <p:grpSpPr bwMode="auto">
          <a:xfrm>
            <a:off x="6265415" y="4424813"/>
            <a:ext cx="2069296" cy="942"/>
            <a:chOff x="3030" y="3239"/>
            <a:chExt cx="1874" cy="1"/>
          </a:xfrm>
        </p:grpSpPr>
        <p:sp>
          <p:nvSpPr>
            <p:cNvPr id="8243" name="Line 70"/>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44" name="Line 71"/>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6" name="Group 72"/>
          <p:cNvGrpSpPr>
            <a:grpSpLocks/>
          </p:cNvGrpSpPr>
          <p:nvPr/>
        </p:nvGrpSpPr>
        <p:grpSpPr bwMode="auto">
          <a:xfrm>
            <a:off x="6265415" y="4666836"/>
            <a:ext cx="2069296" cy="942"/>
            <a:chOff x="3030" y="3239"/>
            <a:chExt cx="1874" cy="1"/>
          </a:xfrm>
        </p:grpSpPr>
        <p:sp>
          <p:nvSpPr>
            <p:cNvPr id="8241" name="Line 73"/>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42" name="Line 74"/>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8" name="Group 75"/>
          <p:cNvGrpSpPr>
            <a:grpSpLocks/>
          </p:cNvGrpSpPr>
          <p:nvPr/>
        </p:nvGrpSpPr>
        <p:grpSpPr bwMode="auto">
          <a:xfrm>
            <a:off x="6265415" y="3941709"/>
            <a:ext cx="2069296" cy="942"/>
            <a:chOff x="3030" y="3239"/>
            <a:chExt cx="1874" cy="1"/>
          </a:xfrm>
        </p:grpSpPr>
        <p:sp>
          <p:nvSpPr>
            <p:cNvPr id="8239" name="Line 76"/>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40" name="Line 77"/>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19" name="Group 78"/>
          <p:cNvGrpSpPr>
            <a:grpSpLocks/>
          </p:cNvGrpSpPr>
          <p:nvPr/>
        </p:nvGrpSpPr>
        <p:grpSpPr bwMode="auto">
          <a:xfrm>
            <a:off x="6265415" y="4243296"/>
            <a:ext cx="2069296" cy="942"/>
            <a:chOff x="3030" y="3239"/>
            <a:chExt cx="1874" cy="1"/>
          </a:xfrm>
        </p:grpSpPr>
        <p:sp>
          <p:nvSpPr>
            <p:cNvPr id="8237" name="Line 79"/>
            <p:cNvSpPr>
              <a:spLocks noChangeShapeType="1"/>
            </p:cNvSpPr>
            <p:nvPr/>
          </p:nvSpPr>
          <p:spPr bwMode="auto">
            <a:xfrm rot="5400000" flipH="1" flipV="1">
              <a:off x="3188" y="3081"/>
              <a:ext cx="0" cy="315"/>
            </a:xfrm>
            <a:prstGeom prst="line">
              <a:avLst/>
            </a:prstGeom>
            <a:noFill/>
            <a:ln w="317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8238" name="Line 80"/>
            <p:cNvSpPr>
              <a:spLocks noChangeShapeType="1"/>
            </p:cNvSpPr>
            <p:nvPr/>
          </p:nvSpPr>
          <p:spPr bwMode="auto">
            <a:xfrm>
              <a:off x="3376" y="3240"/>
              <a:ext cx="1528" cy="0"/>
            </a:xfrm>
            <a:prstGeom prst="line">
              <a:avLst/>
            </a:prstGeom>
            <a:noFill/>
            <a:ln w="317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dirty="0"/>
            </a:p>
          </p:txBody>
        </p:sp>
      </p:grpSp>
      <p:pic>
        <p:nvPicPr>
          <p:cNvPr id="69" name="Picture 82"/>
          <p:cNvPicPr>
            <a:picLocks noChangeAspect="1" noChangeArrowheads="1"/>
          </p:cNvPicPr>
          <p:nvPr>
            <p:custDataLst>
              <p:tags r:id="rId15"/>
            </p:custDataLst>
          </p:nvPr>
        </p:nvPicPr>
        <p:blipFill>
          <a:blip r:embed="rId23">
            <a:extLst>
              <a:ext uri="{28A0092B-C50C-407E-A947-70E740481C1C}">
                <a14:useLocalDpi xmlns:a14="http://schemas.microsoft.com/office/drawing/2010/main" val="0"/>
              </a:ext>
            </a:extLst>
          </a:blip>
          <a:srcRect/>
          <a:stretch>
            <a:fillRect/>
          </a:stretch>
        </p:blipFill>
        <p:spPr bwMode="auto">
          <a:xfrm>
            <a:off x="3545365" y="3645221"/>
            <a:ext cx="2065886" cy="168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85"/>
          <p:cNvPicPr>
            <a:picLocks noChangeAspect="1" noChangeArrowheads="1"/>
          </p:cNvPicPr>
          <p:nvPr>
            <p:custDataLst>
              <p:tags r:id="rId16"/>
            </p:custDataLst>
          </p:nvPr>
        </p:nvPicPr>
        <p:blipFill>
          <a:blip r:embed="rId24">
            <a:extLst>
              <a:ext uri="{28A0092B-C50C-407E-A947-70E740481C1C}">
                <a14:useLocalDpi xmlns:a14="http://schemas.microsoft.com/office/drawing/2010/main" val="0"/>
              </a:ext>
            </a:extLst>
          </a:blip>
          <a:srcRect/>
          <a:stretch>
            <a:fillRect/>
          </a:stretch>
        </p:blipFill>
        <p:spPr bwMode="auto">
          <a:xfrm>
            <a:off x="3545365" y="3645221"/>
            <a:ext cx="2065886" cy="168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88"/>
          <p:cNvPicPr>
            <a:picLocks noChangeAspect="1" noChangeArrowheads="1"/>
          </p:cNvPicPr>
          <p:nvPr>
            <p:custDataLst>
              <p:tags r:id="rId17"/>
            </p:custDataLst>
          </p:nvPr>
        </p:nvPicPr>
        <p:blipFill>
          <a:blip r:embed="rId25">
            <a:extLst>
              <a:ext uri="{28A0092B-C50C-407E-A947-70E740481C1C}">
                <a14:useLocalDpi xmlns:a14="http://schemas.microsoft.com/office/drawing/2010/main" val="0"/>
              </a:ext>
            </a:extLst>
          </a:blip>
          <a:srcRect/>
          <a:stretch>
            <a:fillRect/>
          </a:stretch>
        </p:blipFill>
        <p:spPr bwMode="auto">
          <a:xfrm>
            <a:off x="3545365" y="3645221"/>
            <a:ext cx="2065886" cy="168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94"/>
          <p:cNvPicPr>
            <a:picLocks noChangeAspect="1" noChangeArrowheads="1"/>
          </p:cNvPicPr>
          <p:nvPr>
            <p:custDataLst>
              <p:tags r:id="rId18"/>
            </p:custDataLst>
          </p:nvPr>
        </p:nvPicPr>
        <p:blipFill>
          <a:blip r:embed="rId26">
            <a:extLst>
              <a:ext uri="{28A0092B-C50C-407E-A947-70E740481C1C}">
                <a14:useLocalDpi xmlns:a14="http://schemas.microsoft.com/office/drawing/2010/main" val="0"/>
              </a:ext>
            </a:extLst>
          </a:blip>
          <a:srcRect/>
          <a:stretch>
            <a:fillRect/>
          </a:stretch>
        </p:blipFill>
        <p:spPr bwMode="auto">
          <a:xfrm>
            <a:off x="3537802" y="3645220"/>
            <a:ext cx="2065886" cy="168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91"/>
          <p:cNvPicPr>
            <a:picLocks noChangeAspect="1" noChangeArrowheads="1"/>
          </p:cNvPicPr>
          <p:nvPr>
            <p:custDataLst>
              <p:tags r:id="rId19"/>
            </p:custDataLst>
          </p:nvPr>
        </p:nvPicPr>
        <p:blipFill>
          <a:blip r:embed="rId27">
            <a:extLst>
              <a:ext uri="{28A0092B-C50C-407E-A947-70E740481C1C}">
                <a14:useLocalDpi xmlns:a14="http://schemas.microsoft.com/office/drawing/2010/main" val="0"/>
              </a:ext>
            </a:extLst>
          </a:blip>
          <a:srcRect/>
          <a:stretch>
            <a:fillRect/>
          </a:stretch>
        </p:blipFill>
        <p:spPr bwMode="auto">
          <a:xfrm>
            <a:off x="3537802" y="3645221"/>
            <a:ext cx="2065886" cy="168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60"/>
          <p:cNvSpPr txBox="1"/>
          <p:nvPr>
            <p:custDataLst>
              <p:tags r:id="rId20"/>
            </p:custDataLst>
          </p:nvPr>
        </p:nvSpPr>
        <p:spPr>
          <a:xfrm>
            <a:off x="3243473" y="5899003"/>
            <a:ext cx="2635708" cy="202363"/>
          </a:xfrm>
          <a:prstGeom prst="rect">
            <a:avLst/>
          </a:prstGeom>
          <a:noFill/>
        </p:spPr>
        <p:txBody>
          <a:bodyPr wrap="square" rtlCol="0">
            <a:spAutoFit/>
          </a:bodyPr>
          <a:lstStyle>
            <a:defPPr>
              <a:defRPr lang="en-US"/>
            </a:defPPr>
            <a:lvl1pPr algn="l" rtl="0" fontAlgn="base">
              <a:spcBef>
                <a:spcPct val="0"/>
              </a:spcBef>
              <a:spcAft>
                <a:spcPct val="0"/>
              </a:spcAft>
              <a:buNone/>
              <a:defRPr lang="en-US" sz="2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r>
              <a:rPr lang="en-US" sz="715" dirty="0"/>
              <a:t>Illustration courtesy of </a:t>
            </a:r>
            <a:r>
              <a:rPr lang="en-US" sz="715" dirty="0" err="1"/>
              <a:t>Krames</a:t>
            </a:r>
            <a:r>
              <a:rPr lang="en-US" sz="715" dirty="0"/>
              <a:t> Medical Illustration.</a:t>
            </a:r>
          </a:p>
        </p:txBody>
      </p:sp>
    </p:spTree>
    <p:custDataLst>
      <p:tags r:id="rId1"/>
    </p:custDataLst>
    <p:extLst>
      <p:ext uri="{BB962C8B-B14F-4D97-AF65-F5344CB8AC3E}">
        <p14:creationId xmlns:p14="http://schemas.microsoft.com/office/powerpoint/2010/main" val="1934992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7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75"/>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8"/>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9"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500"/>
                                        <p:tgtEl>
                                          <p:spTgt spid="28"/>
                                        </p:tgtEl>
                                      </p:cBhvr>
                                    </p:animEffec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8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75"/>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9"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dissolve">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27"/>
                                        </p:tgtEl>
                                        <p:attrNameLst>
                                          <p:attrName>style.visibility</p:attrName>
                                        </p:attrNameLst>
                                      </p:cBhvr>
                                      <p:to>
                                        <p:strVal val="hidden"/>
                                      </p:to>
                                    </p:set>
                                  </p:childTnLst>
                                </p:cTn>
                              </p:par>
                              <p:par>
                                <p:cTn id="110" presetID="1" presetClass="exit" presetSubtype="0" fill="hold" grpId="3" nodeType="withEffect">
                                  <p:stCondLst>
                                    <p:cond delay="0"/>
                                  </p:stCondLst>
                                  <p:childTnLst>
                                    <p:set>
                                      <p:cBhvr>
                                        <p:cTn id="111" dur="1" fill="hold">
                                          <p:stCondLst>
                                            <p:cond delay="0"/>
                                          </p:stCondLst>
                                        </p:cTn>
                                        <p:tgtEl>
                                          <p:spTgt spid="28"/>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64"/>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52"/>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6"/>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4"/>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8" grpId="2" animBg="1"/>
      <p:bldP spid="28" grpId="3" animBg="1"/>
      <p:bldP spid="52" grpId="0" animBg="1"/>
      <p:bldP spid="63" grpId="0" animBg="1"/>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a:spLocks noGrp="1"/>
          </p:cNvSpPr>
          <p:nvPr>
            <p:ph type="title"/>
            <p:custDataLst>
              <p:tags r:id="rId2"/>
            </p:custDataLst>
          </p:nvPr>
        </p:nvSpPr>
        <p:spPr/>
        <p:txBody>
          <a:bodyPr/>
          <a:lstStyle/>
          <a:p>
            <a:pPr algn="ctr"/>
            <a:r>
              <a:rPr lang="en-US" dirty="0"/>
              <a:t>AVAPS-AE: Auto EPAP Proactive Analysis</a:t>
            </a:r>
          </a:p>
        </p:txBody>
      </p:sp>
      <p:sp>
        <p:nvSpPr>
          <p:cNvPr id="93" name="Text Box 9"/>
          <p:cNvSpPr txBox="1">
            <a:spLocks noChangeArrowheads="1"/>
          </p:cNvSpPr>
          <p:nvPr>
            <p:custDataLst>
              <p:tags r:id="rId3"/>
            </p:custDataLst>
          </p:nvPr>
        </p:nvSpPr>
        <p:spPr bwMode="auto">
          <a:xfrm>
            <a:off x="3969862" y="1798135"/>
            <a:ext cx="3733268" cy="661720"/>
          </a:xfrm>
          <a:prstGeom prst="rect">
            <a:avLst/>
          </a:prstGeom>
          <a:noFill/>
          <a:ln w="9525">
            <a:noFill/>
            <a:miter lim="800000"/>
            <a:headEnd/>
            <a:tailEnd/>
          </a:ln>
        </p:spPr>
        <p:txBody>
          <a:bodyPr wrap="square">
            <a:spAutoFit/>
          </a:bodyPr>
          <a:lstStyle/>
          <a:p>
            <a:pPr algn="ctr">
              <a:spcBef>
                <a:spcPts val="600"/>
              </a:spcBef>
              <a:defRPr/>
            </a:pPr>
            <a:r>
              <a:rPr lang="en-US" sz="1600" dirty="0" err="1"/>
              <a:t>Popt</a:t>
            </a:r>
            <a:r>
              <a:rPr lang="en-US" sz="1600" dirty="0"/>
              <a:t> </a:t>
            </a:r>
            <a:r>
              <a:rPr lang="en-US" sz="1600" dirty="0">
                <a:cs typeface="Arial"/>
              </a:rPr>
              <a:t>– </a:t>
            </a:r>
            <a:r>
              <a:rPr lang="en-US" sz="1600" dirty="0"/>
              <a:t>Optimal Pressure Search </a:t>
            </a:r>
          </a:p>
          <a:p>
            <a:pPr algn="ctr">
              <a:spcBef>
                <a:spcPts val="600"/>
              </a:spcBef>
              <a:defRPr/>
            </a:pPr>
            <a:r>
              <a:rPr lang="en-US" sz="1600" dirty="0"/>
              <a:t>(High Pressure Search)</a:t>
            </a:r>
          </a:p>
        </p:txBody>
      </p:sp>
      <p:sp>
        <p:nvSpPr>
          <p:cNvPr id="18" name="TextBox 17"/>
          <p:cNvSpPr txBox="1"/>
          <p:nvPr>
            <p:custDataLst>
              <p:tags r:id="rId4"/>
            </p:custDataLst>
          </p:nvPr>
        </p:nvSpPr>
        <p:spPr>
          <a:xfrm rot="16200000">
            <a:off x="1745893" y="3117030"/>
            <a:ext cx="728926" cy="327910"/>
          </a:xfrm>
          <a:prstGeom prst="rect">
            <a:avLst/>
          </a:prstGeom>
          <a:noFill/>
        </p:spPr>
        <p:txBody>
          <a:bodyPr wrap="square" rtlCol="0">
            <a:spAutoFit/>
          </a:bodyPr>
          <a:lstStyle/>
          <a:p>
            <a:r>
              <a:rPr lang="en-US" sz="1531" dirty="0"/>
              <a:t>EPAP</a:t>
            </a:r>
          </a:p>
        </p:txBody>
      </p:sp>
      <p:grpSp>
        <p:nvGrpSpPr>
          <p:cNvPr id="159" name="Group 158"/>
          <p:cNvGrpSpPr/>
          <p:nvPr/>
        </p:nvGrpSpPr>
        <p:grpSpPr>
          <a:xfrm flipH="1">
            <a:off x="5383307" y="3105664"/>
            <a:ext cx="581932" cy="349866"/>
            <a:chOff x="1443906" y="5512582"/>
            <a:chExt cx="804326" cy="456041"/>
          </a:xfrm>
        </p:grpSpPr>
        <p:cxnSp>
          <p:nvCxnSpPr>
            <p:cNvPr id="163" name="Elbow Connector 162"/>
            <p:cNvCxnSpPr/>
            <p:nvPr>
              <p:custDataLst>
                <p:tags r:id="rId76"/>
              </p:custDataLst>
            </p:nvPr>
          </p:nvCxnSpPr>
          <p:spPr bwMode="auto">
            <a:xfrm flipV="1">
              <a:off x="1443906" y="587727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88" name="Elbow Connector 187"/>
            <p:cNvCxnSpPr/>
            <p:nvPr>
              <p:custDataLst>
                <p:tags r:id="rId77"/>
              </p:custDataLst>
            </p:nvPr>
          </p:nvCxnSpPr>
          <p:spPr bwMode="auto">
            <a:xfrm flipV="1">
              <a:off x="1577759" y="578702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89" name="Elbow Connector 188"/>
            <p:cNvCxnSpPr/>
            <p:nvPr>
              <p:custDataLst>
                <p:tags r:id="rId78"/>
              </p:custDataLst>
            </p:nvPr>
          </p:nvCxnSpPr>
          <p:spPr bwMode="auto">
            <a:xfrm flipV="1">
              <a:off x="1715131" y="5695433"/>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90" name="Elbow Connector 189"/>
            <p:cNvCxnSpPr/>
            <p:nvPr>
              <p:custDataLst>
                <p:tags r:id="rId79"/>
              </p:custDataLst>
            </p:nvPr>
          </p:nvCxnSpPr>
          <p:spPr bwMode="auto">
            <a:xfrm flipV="1">
              <a:off x="1852714" y="560476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91" name="Elbow Connector 190"/>
            <p:cNvCxnSpPr/>
            <p:nvPr>
              <p:custDataLst>
                <p:tags r:id="rId80"/>
              </p:custDataLst>
            </p:nvPr>
          </p:nvCxnSpPr>
          <p:spPr bwMode="auto">
            <a:xfrm flipV="1">
              <a:off x="1990295" y="551258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grpSp>
      <p:grpSp>
        <p:nvGrpSpPr>
          <p:cNvPr id="192" name="Group 191"/>
          <p:cNvGrpSpPr/>
          <p:nvPr/>
        </p:nvGrpSpPr>
        <p:grpSpPr>
          <a:xfrm>
            <a:off x="2274312" y="2820621"/>
            <a:ext cx="5462279" cy="1046640"/>
            <a:chOff x="2833262" y="5257800"/>
            <a:chExt cx="5486400" cy="1367623"/>
          </a:xfrm>
        </p:grpSpPr>
        <p:cxnSp>
          <p:nvCxnSpPr>
            <p:cNvPr id="193" name="Straight Connector 192"/>
            <p:cNvCxnSpPr/>
            <p:nvPr/>
          </p:nvCxnSpPr>
          <p:spPr>
            <a:xfrm>
              <a:off x="2833262" y="5711022"/>
              <a:ext cx="5486400" cy="0"/>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33262" y="6168222"/>
              <a:ext cx="5486400" cy="0"/>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833262" y="6625422"/>
              <a:ext cx="5486400" cy="0"/>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2833262" y="5257800"/>
              <a:ext cx="0" cy="1367623"/>
            </a:xfrm>
            <a:prstGeom prst="line">
              <a:avLst/>
            </a:prstGeom>
            <a:ln w="25400">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33262" y="5257800"/>
              <a:ext cx="5486400" cy="0"/>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3745198" y="3449292"/>
            <a:ext cx="726369" cy="353699"/>
            <a:chOff x="1294300" y="3579076"/>
            <a:chExt cx="949131" cy="493668"/>
          </a:xfrm>
        </p:grpSpPr>
        <p:sp>
          <p:nvSpPr>
            <p:cNvPr id="207" name="Text Box 51"/>
            <p:cNvSpPr txBox="1">
              <a:spLocks noChangeArrowheads="1"/>
            </p:cNvSpPr>
            <p:nvPr>
              <p:custDataLst>
                <p:tags r:id="rId70"/>
              </p:custDataLst>
            </p:nvPr>
          </p:nvSpPr>
          <p:spPr bwMode="auto">
            <a:xfrm rot="20171883">
              <a:off x="1513180" y="3750565"/>
              <a:ext cx="730251" cy="32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opt</a:t>
              </a:r>
            </a:p>
          </p:txBody>
        </p:sp>
        <p:grpSp>
          <p:nvGrpSpPr>
            <p:cNvPr id="200" name="Group 199"/>
            <p:cNvGrpSpPr/>
            <p:nvPr/>
          </p:nvGrpSpPr>
          <p:grpSpPr>
            <a:xfrm>
              <a:off x="1294300" y="3579076"/>
              <a:ext cx="762866" cy="473789"/>
              <a:chOff x="1443906" y="5512582"/>
              <a:chExt cx="804326" cy="456041"/>
            </a:xfrm>
          </p:grpSpPr>
          <p:cxnSp>
            <p:nvCxnSpPr>
              <p:cNvPr id="201" name="Elbow Connector 200"/>
              <p:cNvCxnSpPr/>
              <p:nvPr>
                <p:custDataLst>
                  <p:tags r:id="rId71"/>
                </p:custDataLst>
              </p:nvPr>
            </p:nvCxnSpPr>
            <p:spPr bwMode="auto">
              <a:xfrm flipV="1">
                <a:off x="1443906" y="587727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02" name="Elbow Connector 201"/>
              <p:cNvCxnSpPr/>
              <p:nvPr>
                <p:custDataLst>
                  <p:tags r:id="rId72"/>
                </p:custDataLst>
              </p:nvPr>
            </p:nvCxnSpPr>
            <p:spPr bwMode="auto">
              <a:xfrm flipV="1">
                <a:off x="1577759" y="578702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03" name="Elbow Connector 202"/>
              <p:cNvCxnSpPr/>
              <p:nvPr>
                <p:custDataLst>
                  <p:tags r:id="rId73"/>
                </p:custDataLst>
              </p:nvPr>
            </p:nvCxnSpPr>
            <p:spPr bwMode="auto">
              <a:xfrm flipV="1">
                <a:off x="1715131" y="5695433"/>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04" name="Elbow Connector 203"/>
              <p:cNvCxnSpPr/>
              <p:nvPr>
                <p:custDataLst>
                  <p:tags r:id="rId74"/>
                </p:custDataLst>
              </p:nvPr>
            </p:nvCxnSpPr>
            <p:spPr bwMode="auto">
              <a:xfrm flipV="1">
                <a:off x="1852713" y="5604769"/>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05" name="Elbow Connector 204"/>
              <p:cNvCxnSpPr/>
              <p:nvPr>
                <p:custDataLst>
                  <p:tags r:id="rId75"/>
                </p:custDataLst>
              </p:nvPr>
            </p:nvCxnSpPr>
            <p:spPr bwMode="auto">
              <a:xfrm flipV="1">
                <a:off x="1990295" y="551258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grpSp>
      </p:grpSp>
      <p:grpSp>
        <p:nvGrpSpPr>
          <p:cNvPr id="208" name="Group 207"/>
          <p:cNvGrpSpPr/>
          <p:nvPr/>
        </p:nvGrpSpPr>
        <p:grpSpPr>
          <a:xfrm>
            <a:off x="4562772" y="3105659"/>
            <a:ext cx="726369" cy="353698"/>
            <a:chOff x="1294300" y="3579076"/>
            <a:chExt cx="949131" cy="493668"/>
          </a:xfrm>
        </p:grpSpPr>
        <p:sp>
          <p:nvSpPr>
            <p:cNvPr id="217" name="Text Box 510"/>
            <p:cNvSpPr txBox="1">
              <a:spLocks noChangeArrowheads="1"/>
            </p:cNvSpPr>
            <p:nvPr>
              <p:custDataLst>
                <p:tags r:id="rId64"/>
              </p:custDataLst>
            </p:nvPr>
          </p:nvSpPr>
          <p:spPr bwMode="auto">
            <a:xfrm rot="20171883">
              <a:off x="1513180" y="3750565"/>
              <a:ext cx="730251" cy="32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opt</a:t>
              </a:r>
            </a:p>
          </p:txBody>
        </p:sp>
        <p:grpSp>
          <p:nvGrpSpPr>
            <p:cNvPr id="210" name="Group 209"/>
            <p:cNvGrpSpPr/>
            <p:nvPr/>
          </p:nvGrpSpPr>
          <p:grpSpPr>
            <a:xfrm>
              <a:off x="1294300" y="3579076"/>
              <a:ext cx="762866" cy="473789"/>
              <a:chOff x="1443906" y="5512582"/>
              <a:chExt cx="804326" cy="456041"/>
            </a:xfrm>
          </p:grpSpPr>
          <p:cxnSp>
            <p:nvCxnSpPr>
              <p:cNvPr id="211" name="Elbow Connector 210"/>
              <p:cNvCxnSpPr/>
              <p:nvPr>
                <p:custDataLst>
                  <p:tags r:id="rId65"/>
                </p:custDataLst>
              </p:nvPr>
            </p:nvCxnSpPr>
            <p:spPr bwMode="auto">
              <a:xfrm flipV="1">
                <a:off x="1443906" y="587727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12" name="Elbow Connector 211"/>
              <p:cNvCxnSpPr/>
              <p:nvPr>
                <p:custDataLst>
                  <p:tags r:id="rId66"/>
                </p:custDataLst>
              </p:nvPr>
            </p:nvCxnSpPr>
            <p:spPr bwMode="auto">
              <a:xfrm flipV="1">
                <a:off x="1577759" y="578702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13" name="Elbow Connector 212"/>
              <p:cNvCxnSpPr/>
              <p:nvPr>
                <p:custDataLst>
                  <p:tags r:id="rId67"/>
                </p:custDataLst>
              </p:nvPr>
            </p:nvCxnSpPr>
            <p:spPr bwMode="auto">
              <a:xfrm flipV="1">
                <a:off x="1715131" y="5695433"/>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14" name="Elbow Connector 213"/>
              <p:cNvCxnSpPr/>
              <p:nvPr>
                <p:custDataLst>
                  <p:tags r:id="rId68"/>
                </p:custDataLst>
              </p:nvPr>
            </p:nvCxnSpPr>
            <p:spPr bwMode="auto">
              <a:xfrm flipV="1">
                <a:off x="1852713" y="5604769"/>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215" name="Elbow Connector 214"/>
              <p:cNvCxnSpPr/>
              <p:nvPr>
                <p:custDataLst>
                  <p:tags r:id="rId69"/>
                </p:custDataLst>
              </p:nvPr>
            </p:nvCxnSpPr>
            <p:spPr bwMode="auto">
              <a:xfrm flipV="1">
                <a:off x="1990295" y="551258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grpSp>
      </p:grpSp>
      <p:grpSp>
        <p:nvGrpSpPr>
          <p:cNvPr id="135" name="Group 33"/>
          <p:cNvGrpSpPr>
            <a:grpSpLocks/>
          </p:cNvGrpSpPr>
          <p:nvPr/>
        </p:nvGrpSpPr>
        <p:grpSpPr bwMode="auto">
          <a:xfrm>
            <a:off x="2232698" y="3790257"/>
            <a:ext cx="1592405" cy="230834"/>
            <a:chOff x="1259" y="3790"/>
            <a:chExt cx="1137" cy="190"/>
          </a:xfrm>
        </p:grpSpPr>
        <p:sp>
          <p:nvSpPr>
            <p:cNvPr id="158" name="Line 34"/>
            <p:cNvSpPr>
              <a:spLocks noChangeShapeType="1"/>
            </p:cNvSpPr>
            <p:nvPr/>
          </p:nvSpPr>
          <p:spPr bwMode="auto">
            <a:xfrm flipH="1" flipV="1">
              <a:off x="1259" y="3790"/>
              <a:ext cx="1137"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 name="Text Box 35"/>
            <p:cNvSpPr txBox="1">
              <a:spLocks noChangeArrowheads="1"/>
            </p:cNvSpPr>
            <p:nvPr/>
          </p:nvSpPr>
          <p:spPr bwMode="auto">
            <a:xfrm>
              <a:off x="1504" y="3790"/>
              <a:ext cx="51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therapy</a:t>
              </a:r>
              <a:endParaRPr lang="en-US" sz="689" dirty="0">
                <a:latin typeface="Arial"/>
              </a:endParaRPr>
            </a:p>
          </p:txBody>
        </p:sp>
      </p:grpSp>
      <p:sp>
        <p:nvSpPr>
          <p:cNvPr id="170" name="Line 39"/>
          <p:cNvSpPr>
            <a:spLocks noChangeShapeType="1"/>
          </p:cNvSpPr>
          <p:nvPr>
            <p:custDataLst>
              <p:tags r:id="rId5"/>
            </p:custDataLst>
          </p:nvPr>
        </p:nvSpPr>
        <p:spPr bwMode="auto">
          <a:xfrm>
            <a:off x="4321262" y="3444077"/>
            <a:ext cx="303249" cy="874"/>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1" name="RenamedShape 42"/>
          <p:cNvSpPr>
            <a:spLocks noChangeShapeType="1"/>
          </p:cNvSpPr>
          <p:nvPr>
            <p:custDataLst>
              <p:tags r:id="rId6"/>
            </p:custDataLst>
          </p:nvPr>
        </p:nvSpPr>
        <p:spPr bwMode="auto">
          <a:xfrm flipV="1">
            <a:off x="5144782" y="3105749"/>
            <a:ext cx="271071" cy="0"/>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35" name="RenamedShape 11"/>
          <p:cNvGrpSpPr>
            <a:grpSpLocks/>
          </p:cNvGrpSpPr>
          <p:nvPr/>
        </p:nvGrpSpPr>
        <p:grpSpPr bwMode="auto">
          <a:xfrm>
            <a:off x="5986374" y="3453725"/>
            <a:ext cx="1183469" cy="312233"/>
            <a:chOff x="1259" y="3790"/>
            <a:chExt cx="1137" cy="257"/>
          </a:xfrm>
        </p:grpSpPr>
        <p:sp>
          <p:nvSpPr>
            <p:cNvPr id="238" name="Line 340"/>
            <p:cNvSpPr>
              <a:spLocks noChangeShapeType="1"/>
            </p:cNvSpPr>
            <p:nvPr/>
          </p:nvSpPr>
          <p:spPr bwMode="auto">
            <a:xfrm flipH="1" flipV="1">
              <a:off x="1259" y="3790"/>
              <a:ext cx="1137"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0" name="Text Box 350"/>
            <p:cNvSpPr txBox="1">
              <a:spLocks noChangeArrowheads="1"/>
            </p:cNvSpPr>
            <p:nvPr/>
          </p:nvSpPr>
          <p:spPr bwMode="auto">
            <a:xfrm>
              <a:off x="1500" y="3857"/>
              <a:ext cx="69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therapy</a:t>
              </a:r>
            </a:p>
          </p:txBody>
        </p:sp>
      </p:grpSp>
      <p:sp>
        <p:nvSpPr>
          <p:cNvPr id="61" name="Rectangle 6"/>
          <p:cNvSpPr>
            <a:spLocks noChangeArrowheads="1"/>
          </p:cNvSpPr>
          <p:nvPr>
            <p:custDataLst>
              <p:tags r:id="rId7"/>
            </p:custDataLst>
          </p:nvPr>
        </p:nvSpPr>
        <p:spPr bwMode="auto">
          <a:xfrm>
            <a:off x="5473568" y="5238508"/>
            <a:ext cx="605702" cy="158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2" name="Text Box 8"/>
          <p:cNvSpPr txBox="1">
            <a:spLocks noChangeArrowheads="1"/>
          </p:cNvSpPr>
          <p:nvPr>
            <p:custDataLst>
              <p:tags r:id="rId8"/>
            </p:custDataLst>
          </p:nvPr>
        </p:nvSpPr>
        <p:spPr bwMode="auto">
          <a:xfrm>
            <a:off x="4139598" y="4069114"/>
            <a:ext cx="3384377" cy="724878"/>
          </a:xfrm>
          <a:prstGeom prst="rect">
            <a:avLst/>
          </a:prstGeom>
          <a:noFill/>
          <a:ln w="9525">
            <a:noFill/>
            <a:miter lim="800000"/>
            <a:headEnd/>
            <a:tailEnd/>
          </a:ln>
        </p:spPr>
        <p:txBody>
          <a:bodyPr wrap="square">
            <a:spAutoFit/>
          </a:bodyPr>
          <a:lstStyle/>
          <a:p>
            <a:pPr algn="ctr">
              <a:spcBef>
                <a:spcPct val="50000"/>
              </a:spcBef>
              <a:defRPr/>
            </a:pPr>
            <a:r>
              <a:rPr lang="en-US" sz="1600" dirty="0"/>
              <a:t>Critical Pressure Searches </a:t>
            </a:r>
          </a:p>
          <a:p>
            <a:pPr algn="ctr">
              <a:spcBef>
                <a:spcPct val="50000"/>
              </a:spcBef>
              <a:defRPr/>
            </a:pPr>
            <a:r>
              <a:rPr lang="en-US" sz="1600" dirty="0"/>
              <a:t>(Low Pressure Search)</a:t>
            </a:r>
          </a:p>
        </p:txBody>
      </p:sp>
      <p:sp>
        <p:nvSpPr>
          <p:cNvPr id="63" name="RenamedShape 12"/>
          <p:cNvSpPr>
            <a:spLocks noChangeArrowheads="1"/>
          </p:cNvSpPr>
          <p:nvPr>
            <p:custDataLst>
              <p:tags r:id="rId9"/>
            </p:custDataLst>
          </p:nvPr>
        </p:nvSpPr>
        <p:spPr bwMode="auto">
          <a:xfrm>
            <a:off x="5154371" y="5747333"/>
            <a:ext cx="605702" cy="158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4" name="RenamedShape 13"/>
          <p:cNvSpPr txBox="1">
            <a:spLocks noChangeArrowheads="1"/>
          </p:cNvSpPr>
          <p:nvPr>
            <p:custDataLst>
              <p:tags r:id="rId10"/>
            </p:custDataLst>
          </p:nvPr>
        </p:nvSpPr>
        <p:spPr bwMode="auto">
          <a:xfrm rot="1870429">
            <a:off x="3592371" y="5141230"/>
            <a:ext cx="4444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crit</a:t>
            </a:r>
          </a:p>
        </p:txBody>
      </p:sp>
      <p:grpSp>
        <p:nvGrpSpPr>
          <p:cNvPr id="65" name="Group 64"/>
          <p:cNvGrpSpPr/>
          <p:nvPr/>
        </p:nvGrpSpPr>
        <p:grpSpPr>
          <a:xfrm flipH="1">
            <a:off x="3703642" y="4984283"/>
            <a:ext cx="536924" cy="312639"/>
            <a:chOff x="1475656" y="5526723"/>
            <a:chExt cx="761993" cy="441900"/>
          </a:xfrm>
        </p:grpSpPr>
        <p:cxnSp>
          <p:nvCxnSpPr>
            <p:cNvPr id="66" name="Elbow Connector 65"/>
            <p:cNvCxnSpPr/>
            <p:nvPr>
              <p:custDataLst>
                <p:tags r:id="rId59"/>
              </p:custDataLst>
            </p:nvPr>
          </p:nvCxnSpPr>
          <p:spPr bwMode="auto">
            <a:xfrm flipV="1">
              <a:off x="1475656" y="5877272"/>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67" name="Elbow Connector 66"/>
            <p:cNvCxnSpPr/>
            <p:nvPr>
              <p:custDataLst>
                <p:tags r:id="rId60"/>
              </p:custDataLst>
            </p:nvPr>
          </p:nvCxnSpPr>
          <p:spPr bwMode="auto">
            <a:xfrm flipV="1">
              <a:off x="1577759" y="5787027"/>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68" name="Elbow Connector 67"/>
            <p:cNvCxnSpPr/>
            <p:nvPr>
              <p:custDataLst>
                <p:tags r:id="rId61"/>
              </p:custDataLst>
            </p:nvPr>
          </p:nvCxnSpPr>
          <p:spPr bwMode="auto">
            <a:xfrm flipV="1">
              <a:off x="1691680" y="569543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69" name="Elbow Connector 68"/>
            <p:cNvCxnSpPr/>
            <p:nvPr>
              <p:custDataLst>
                <p:tags r:id="rId62"/>
              </p:custDataLst>
            </p:nvPr>
          </p:nvCxnSpPr>
          <p:spPr bwMode="auto">
            <a:xfrm flipV="1">
              <a:off x="1835696" y="5618074"/>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70" name="Elbow Connector 69"/>
            <p:cNvCxnSpPr/>
            <p:nvPr>
              <p:custDataLst>
                <p:tags r:id="rId63"/>
              </p:custDataLst>
            </p:nvPr>
          </p:nvCxnSpPr>
          <p:spPr bwMode="auto">
            <a:xfrm flipV="1">
              <a:off x="1979712" y="552672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grpSp>
      <p:grpSp>
        <p:nvGrpSpPr>
          <p:cNvPr id="71" name="Group 70"/>
          <p:cNvGrpSpPr/>
          <p:nvPr/>
        </p:nvGrpSpPr>
        <p:grpSpPr>
          <a:xfrm flipH="1">
            <a:off x="5545397" y="5301433"/>
            <a:ext cx="536924" cy="312639"/>
            <a:chOff x="1475656" y="5526723"/>
            <a:chExt cx="761993" cy="441900"/>
          </a:xfrm>
        </p:grpSpPr>
        <p:cxnSp>
          <p:nvCxnSpPr>
            <p:cNvPr id="72" name="Elbow Connector 71"/>
            <p:cNvCxnSpPr/>
            <p:nvPr>
              <p:custDataLst>
                <p:tags r:id="rId54"/>
              </p:custDataLst>
            </p:nvPr>
          </p:nvCxnSpPr>
          <p:spPr bwMode="auto">
            <a:xfrm flipV="1">
              <a:off x="1475656" y="5877272"/>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73" name="Elbow Connector 72"/>
            <p:cNvCxnSpPr/>
            <p:nvPr>
              <p:custDataLst>
                <p:tags r:id="rId55"/>
              </p:custDataLst>
            </p:nvPr>
          </p:nvCxnSpPr>
          <p:spPr bwMode="auto">
            <a:xfrm flipV="1">
              <a:off x="1577759" y="5787027"/>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74" name="Elbow Connector 73"/>
            <p:cNvCxnSpPr/>
            <p:nvPr>
              <p:custDataLst>
                <p:tags r:id="rId56"/>
              </p:custDataLst>
            </p:nvPr>
          </p:nvCxnSpPr>
          <p:spPr bwMode="auto">
            <a:xfrm flipV="1">
              <a:off x="1691680" y="569543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75" name="Elbow Connector 74"/>
            <p:cNvCxnSpPr/>
            <p:nvPr>
              <p:custDataLst>
                <p:tags r:id="rId57"/>
              </p:custDataLst>
            </p:nvPr>
          </p:nvCxnSpPr>
          <p:spPr bwMode="auto">
            <a:xfrm flipV="1">
              <a:off x="1835696" y="5618074"/>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76" name="Elbow Connector 75"/>
            <p:cNvCxnSpPr/>
            <p:nvPr>
              <p:custDataLst>
                <p:tags r:id="rId58"/>
              </p:custDataLst>
            </p:nvPr>
          </p:nvCxnSpPr>
          <p:spPr bwMode="auto">
            <a:xfrm flipV="1">
              <a:off x="1979712" y="552672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grpSp>
      <p:grpSp>
        <p:nvGrpSpPr>
          <p:cNvPr id="77" name="Group 76"/>
          <p:cNvGrpSpPr/>
          <p:nvPr/>
        </p:nvGrpSpPr>
        <p:grpSpPr>
          <a:xfrm>
            <a:off x="2305038" y="4981987"/>
            <a:ext cx="1409319" cy="597"/>
            <a:chOff x="2263665" y="4191000"/>
            <a:chExt cx="3910960" cy="2486321"/>
          </a:xfrm>
        </p:grpSpPr>
        <p:cxnSp>
          <p:nvCxnSpPr>
            <p:cNvPr id="78" name="Straight Connector 77"/>
            <p:cNvCxnSpPr/>
            <p:nvPr/>
          </p:nvCxnSpPr>
          <p:spPr>
            <a:xfrm>
              <a:off x="4244865" y="4191000"/>
              <a:ext cx="1241535" cy="0"/>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cxnSp>
        <p:cxnSp>
          <p:nvCxnSpPr>
            <p:cNvPr id="79" name="Straight Connector 78"/>
            <p:cNvCxnSpPr/>
            <p:nvPr/>
          </p:nvCxnSpPr>
          <p:spPr>
            <a:xfrm>
              <a:off x="2263665" y="4191000"/>
              <a:ext cx="1241535" cy="0"/>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cxnSp>
        <p:sp>
          <p:nvSpPr>
            <p:cNvPr id="80" name="Line 390"/>
            <p:cNvSpPr>
              <a:spLocks noChangeShapeType="1"/>
            </p:cNvSpPr>
            <p:nvPr/>
          </p:nvSpPr>
          <p:spPr bwMode="auto">
            <a:xfrm flipV="1">
              <a:off x="3505200" y="4191000"/>
              <a:ext cx="735330" cy="0"/>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3900"/>
            <p:cNvSpPr>
              <a:spLocks noChangeShapeType="1"/>
            </p:cNvSpPr>
            <p:nvPr/>
          </p:nvSpPr>
          <p:spPr bwMode="auto">
            <a:xfrm flipV="1">
              <a:off x="5478447" y="6631648"/>
              <a:ext cx="696178" cy="45673"/>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txBody>
            <a:bodyPr/>
            <a:lstStyle/>
            <a:p>
              <a:endParaRPr lang="en-US" dirty="0"/>
            </a:p>
          </p:txBody>
        </p:sp>
      </p:grpSp>
      <p:cxnSp>
        <p:nvCxnSpPr>
          <p:cNvPr id="82" name="Straight Connector 81"/>
          <p:cNvCxnSpPr/>
          <p:nvPr>
            <p:custDataLst>
              <p:tags r:id="rId11"/>
            </p:custDataLst>
          </p:nvPr>
        </p:nvCxnSpPr>
        <p:spPr>
          <a:xfrm>
            <a:off x="4198865" y="5301432"/>
            <a:ext cx="1371600" cy="0"/>
          </a:xfrm>
          <a:prstGeom prst="line">
            <a:avLst/>
          </a:prstGeom>
          <a:noFill/>
          <a:ln w="53975">
            <a:solidFill>
              <a:srgbClr val="00B050"/>
            </a:solidFill>
            <a:round/>
            <a:headEnd/>
            <a:tailEnd/>
          </a:ln>
          <a:extLst>
            <a:ext uri="{909E8E84-426E-40DD-AFC4-6F175D3DCCD1}">
              <a14:hiddenFill xmlns:a14="http://schemas.microsoft.com/office/drawing/2010/main">
                <a:noFill/>
              </a14:hiddenFill>
            </a:ext>
          </a:extLst>
        </p:spPr>
      </p:cxnSp>
      <p:cxnSp>
        <p:nvCxnSpPr>
          <p:cNvPr id="84" name="Straight Connector 83"/>
          <p:cNvCxnSpPr/>
          <p:nvPr>
            <p:custDataLst>
              <p:tags r:id="rId12"/>
            </p:custDataLst>
          </p:nvPr>
        </p:nvCxnSpPr>
        <p:spPr>
          <a:xfrm>
            <a:off x="2305038" y="5294409"/>
            <a:ext cx="7315200" cy="15045"/>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custDataLst>
              <p:tags r:id="rId13"/>
            </p:custDataLst>
          </p:nvPr>
        </p:nvCxnSpPr>
        <p:spPr>
          <a:xfrm>
            <a:off x="2301167" y="5649021"/>
            <a:ext cx="7315200" cy="3304"/>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custDataLst>
              <p:tags r:id="rId14"/>
            </p:custDataLst>
          </p:nvPr>
        </p:nvCxnSpPr>
        <p:spPr>
          <a:xfrm flipV="1">
            <a:off x="2301167" y="5997697"/>
            <a:ext cx="7315200" cy="14669"/>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custDataLst>
              <p:tags r:id="rId15"/>
            </p:custDataLst>
          </p:nvPr>
        </p:nvCxnSpPr>
        <p:spPr>
          <a:xfrm flipV="1">
            <a:off x="2287881" y="4988846"/>
            <a:ext cx="13286" cy="1016184"/>
          </a:xfrm>
          <a:prstGeom prst="line">
            <a:avLst/>
          </a:prstGeom>
          <a:ln w="25400">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custDataLst>
              <p:tags r:id="rId16"/>
            </p:custDataLst>
          </p:nvPr>
        </p:nvCxnSpPr>
        <p:spPr>
          <a:xfrm>
            <a:off x="2301167" y="4984664"/>
            <a:ext cx="7315200" cy="4182"/>
          </a:xfrm>
          <a:prstGeom prst="line">
            <a:avLst/>
          </a:prstGeom>
          <a:ln w="25400">
            <a:solidFill>
              <a:schemeClr val="accent1">
                <a:shade val="95000"/>
                <a:satMod val="105000"/>
                <a:alpha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6337486" y="5300310"/>
            <a:ext cx="522563" cy="303839"/>
            <a:chOff x="1443906" y="5512582"/>
            <a:chExt cx="804326" cy="456041"/>
          </a:xfrm>
        </p:grpSpPr>
        <p:cxnSp>
          <p:nvCxnSpPr>
            <p:cNvPr id="96" name="Elbow Connector 95"/>
            <p:cNvCxnSpPr/>
            <p:nvPr>
              <p:custDataLst>
                <p:tags r:id="rId49"/>
              </p:custDataLst>
            </p:nvPr>
          </p:nvCxnSpPr>
          <p:spPr bwMode="auto">
            <a:xfrm flipV="1">
              <a:off x="1443906" y="587727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97" name="Elbow Connector 96"/>
            <p:cNvCxnSpPr/>
            <p:nvPr>
              <p:custDataLst>
                <p:tags r:id="rId50"/>
              </p:custDataLst>
            </p:nvPr>
          </p:nvCxnSpPr>
          <p:spPr bwMode="auto">
            <a:xfrm flipV="1">
              <a:off x="1577759" y="578702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98" name="Elbow Connector 97"/>
            <p:cNvCxnSpPr/>
            <p:nvPr>
              <p:custDataLst>
                <p:tags r:id="rId51"/>
              </p:custDataLst>
            </p:nvPr>
          </p:nvCxnSpPr>
          <p:spPr bwMode="auto">
            <a:xfrm flipV="1">
              <a:off x="1715131" y="5695433"/>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99" name="Elbow Connector 98"/>
            <p:cNvCxnSpPr/>
            <p:nvPr>
              <p:custDataLst>
                <p:tags r:id="rId52"/>
              </p:custDataLst>
            </p:nvPr>
          </p:nvCxnSpPr>
          <p:spPr bwMode="auto">
            <a:xfrm flipV="1">
              <a:off x="1852713" y="5604769"/>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00" name="Elbow Connector 99"/>
            <p:cNvCxnSpPr/>
            <p:nvPr>
              <p:custDataLst>
                <p:tags r:id="rId53"/>
              </p:custDataLst>
            </p:nvPr>
          </p:nvCxnSpPr>
          <p:spPr bwMode="auto">
            <a:xfrm flipV="1">
              <a:off x="1990295" y="551258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grpSp>
      <p:sp>
        <p:nvSpPr>
          <p:cNvPr id="105" name="RenamedShape 130"/>
          <p:cNvSpPr txBox="1">
            <a:spLocks noChangeArrowheads="1"/>
          </p:cNvSpPr>
          <p:nvPr>
            <p:custDataLst>
              <p:tags r:id="rId17"/>
            </p:custDataLst>
          </p:nvPr>
        </p:nvSpPr>
        <p:spPr bwMode="auto">
          <a:xfrm rot="1870429">
            <a:off x="5501045" y="5471163"/>
            <a:ext cx="4444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crit</a:t>
            </a:r>
          </a:p>
        </p:txBody>
      </p:sp>
      <p:sp>
        <p:nvSpPr>
          <p:cNvPr id="107" name="Text Box 35000"/>
          <p:cNvSpPr txBox="1">
            <a:spLocks noChangeArrowheads="1"/>
          </p:cNvSpPr>
          <p:nvPr>
            <p:custDataLst>
              <p:tags r:id="rId18"/>
            </p:custDataLst>
          </p:nvPr>
        </p:nvSpPr>
        <p:spPr bwMode="auto">
          <a:xfrm>
            <a:off x="2702558" y="5007557"/>
            <a:ext cx="625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therapy</a:t>
            </a:r>
          </a:p>
        </p:txBody>
      </p:sp>
      <p:sp>
        <p:nvSpPr>
          <p:cNvPr id="108" name="TextBox 107"/>
          <p:cNvSpPr txBox="1"/>
          <p:nvPr>
            <p:custDataLst>
              <p:tags r:id="rId19"/>
            </p:custDataLst>
          </p:nvPr>
        </p:nvSpPr>
        <p:spPr>
          <a:xfrm rot="16200000">
            <a:off x="1759463" y="5291348"/>
            <a:ext cx="728926" cy="327910"/>
          </a:xfrm>
          <a:prstGeom prst="rect">
            <a:avLst/>
          </a:prstGeom>
          <a:noFill/>
        </p:spPr>
        <p:txBody>
          <a:bodyPr wrap="square" rtlCol="0">
            <a:spAutoFit/>
          </a:bodyPr>
          <a:lstStyle/>
          <a:p>
            <a:r>
              <a:rPr lang="en-US" sz="1531" dirty="0"/>
              <a:t>EPAP</a:t>
            </a:r>
          </a:p>
        </p:txBody>
      </p:sp>
      <p:grpSp>
        <p:nvGrpSpPr>
          <p:cNvPr id="110" name="Group 109"/>
          <p:cNvGrpSpPr/>
          <p:nvPr/>
        </p:nvGrpSpPr>
        <p:grpSpPr>
          <a:xfrm flipH="1">
            <a:off x="7129573" y="3453222"/>
            <a:ext cx="536924" cy="312639"/>
            <a:chOff x="1475656" y="5526723"/>
            <a:chExt cx="761993" cy="441900"/>
          </a:xfrm>
        </p:grpSpPr>
        <p:cxnSp>
          <p:nvCxnSpPr>
            <p:cNvPr id="111" name="Elbow Connector 110"/>
            <p:cNvCxnSpPr/>
            <p:nvPr>
              <p:custDataLst>
                <p:tags r:id="rId44"/>
              </p:custDataLst>
            </p:nvPr>
          </p:nvCxnSpPr>
          <p:spPr bwMode="auto">
            <a:xfrm flipV="1">
              <a:off x="1475656" y="5877272"/>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112" name="Elbow Connector 111"/>
            <p:cNvCxnSpPr/>
            <p:nvPr>
              <p:custDataLst>
                <p:tags r:id="rId45"/>
              </p:custDataLst>
            </p:nvPr>
          </p:nvCxnSpPr>
          <p:spPr bwMode="auto">
            <a:xfrm flipV="1">
              <a:off x="1577759" y="5787027"/>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113" name="Elbow Connector 112"/>
            <p:cNvCxnSpPr/>
            <p:nvPr>
              <p:custDataLst>
                <p:tags r:id="rId46"/>
              </p:custDataLst>
            </p:nvPr>
          </p:nvCxnSpPr>
          <p:spPr bwMode="auto">
            <a:xfrm flipV="1">
              <a:off x="1691680" y="569543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114" name="Elbow Connector 113"/>
            <p:cNvCxnSpPr/>
            <p:nvPr>
              <p:custDataLst>
                <p:tags r:id="rId47"/>
              </p:custDataLst>
            </p:nvPr>
          </p:nvCxnSpPr>
          <p:spPr bwMode="auto">
            <a:xfrm flipV="1">
              <a:off x="1835696" y="5618074"/>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cxnSp>
          <p:nvCxnSpPr>
            <p:cNvPr id="115" name="Elbow Connector 114"/>
            <p:cNvCxnSpPr/>
            <p:nvPr>
              <p:custDataLst>
                <p:tags r:id="rId48"/>
              </p:custDataLst>
            </p:nvPr>
          </p:nvCxnSpPr>
          <p:spPr bwMode="auto">
            <a:xfrm flipV="1">
              <a:off x="1979712" y="5526723"/>
              <a:ext cx="257937" cy="91351"/>
            </a:xfrm>
            <a:prstGeom prst="bentConnector3">
              <a:avLst/>
            </a:prstGeom>
            <a:noFill/>
            <a:ln w="53975">
              <a:solidFill>
                <a:srgbClr val="0000FF"/>
              </a:solidFill>
              <a:round/>
              <a:headEnd/>
              <a:tailEnd/>
            </a:ln>
            <a:extLst>
              <a:ext uri="{909E8E84-426E-40DD-AFC4-6F175D3DCCD1}">
                <a14:hiddenFill xmlns:a14="http://schemas.microsoft.com/office/drawing/2010/main">
                  <a:noFill/>
                </a14:hiddenFill>
              </a:ext>
            </a:extLst>
          </p:spPr>
        </p:cxnSp>
      </p:grpSp>
      <p:sp>
        <p:nvSpPr>
          <p:cNvPr id="116" name="RenamedShape 1300"/>
          <p:cNvSpPr txBox="1">
            <a:spLocks noChangeArrowheads="1"/>
          </p:cNvSpPr>
          <p:nvPr>
            <p:custDataLst>
              <p:tags r:id="rId20"/>
            </p:custDataLst>
          </p:nvPr>
        </p:nvSpPr>
        <p:spPr bwMode="auto">
          <a:xfrm rot="1870429">
            <a:off x="7073904" y="3643752"/>
            <a:ext cx="4444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crit</a:t>
            </a:r>
          </a:p>
        </p:txBody>
      </p:sp>
      <p:grpSp>
        <p:nvGrpSpPr>
          <p:cNvPr id="122" name="RenamedShape 31"/>
          <p:cNvGrpSpPr>
            <a:grpSpLocks/>
          </p:cNvGrpSpPr>
          <p:nvPr/>
        </p:nvGrpSpPr>
        <p:grpSpPr bwMode="auto">
          <a:xfrm>
            <a:off x="6625517" y="4949679"/>
            <a:ext cx="1578170" cy="342606"/>
            <a:chOff x="1582" y="3790"/>
            <a:chExt cx="1299" cy="282"/>
          </a:xfrm>
        </p:grpSpPr>
        <p:sp>
          <p:nvSpPr>
            <p:cNvPr id="123" name="Line 3400"/>
            <p:cNvSpPr>
              <a:spLocks noChangeShapeType="1"/>
            </p:cNvSpPr>
            <p:nvPr/>
          </p:nvSpPr>
          <p:spPr bwMode="auto">
            <a:xfrm flipH="1" flipV="1">
              <a:off x="1744" y="4072"/>
              <a:ext cx="1137"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4" name="Text Box 350000"/>
            <p:cNvSpPr txBox="1">
              <a:spLocks noChangeArrowheads="1"/>
            </p:cNvSpPr>
            <p:nvPr/>
          </p:nvSpPr>
          <p:spPr bwMode="auto">
            <a:xfrm>
              <a:off x="1582" y="3790"/>
              <a:ext cx="71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689" dirty="0">
                  <a:latin typeface="Arial"/>
                </a:rPr>
                <a:t>P </a:t>
              </a:r>
              <a:r>
                <a:rPr lang="en-US" sz="900" dirty="0">
                  <a:latin typeface="Arial"/>
                </a:rPr>
                <a:t>therapy</a:t>
              </a:r>
              <a:endParaRPr lang="en-US" sz="689" dirty="0">
                <a:latin typeface="Arial"/>
              </a:endParaRPr>
            </a:p>
          </p:txBody>
        </p:sp>
      </p:grpSp>
      <p:sp>
        <p:nvSpPr>
          <p:cNvPr id="3" name="TextBox 2"/>
          <p:cNvSpPr txBox="1"/>
          <p:nvPr>
            <p:custDataLst>
              <p:tags r:id="rId21"/>
            </p:custDataLst>
          </p:nvPr>
        </p:nvSpPr>
        <p:spPr>
          <a:xfrm>
            <a:off x="5924573" y="2927495"/>
            <a:ext cx="954703" cy="307777"/>
          </a:xfrm>
          <a:prstGeom prst="rect">
            <a:avLst/>
          </a:prstGeom>
          <a:noFill/>
        </p:spPr>
        <p:txBody>
          <a:bodyPr wrap="square" rtlCol="0">
            <a:spAutoFit/>
          </a:bodyPr>
          <a:lstStyle/>
          <a:p>
            <a:r>
              <a:rPr lang="en-US" sz="1400" dirty="0"/>
              <a:t>Popt</a:t>
            </a:r>
          </a:p>
        </p:txBody>
      </p:sp>
      <p:sp>
        <p:nvSpPr>
          <p:cNvPr id="125" name="TextBox 124"/>
          <p:cNvSpPr txBox="1"/>
          <p:nvPr>
            <p:custDataLst>
              <p:tags r:id="rId22"/>
            </p:custDataLst>
          </p:nvPr>
        </p:nvSpPr>
        <p:spPr>
          <a:xfrm>
            <a:off x="6900609" y="5439557"/>
            <a:ext cx="954703" cy="307777"/>
          </a:xfrm>
          <a:prstGeom prst="rect">
            <a:avLst/>
          </a:prstGeom>
          <a:noFill/>
        </p:spPr>
        <p:txBody>
          <a:bodyPr wrap="square" rtlCol="0">
            <a:spAutoFit/>
          </a:bodyPr>
          <a:lstStyle/>
          <a:p>
            <a:r>
              <a:rPr lang="en-US" sz="1400" dirty="0"/>
              <a:t>Pcrit</a:t>
            </a:r>
          </a:p>
        </p:txBody>
      </p:sp>
      <p:grpSp>
        <p:nvGrpSpPr>
          <p:cNvPr id="127" name="Group 126"/>
          <p:cNvGrpSpPr/>
          <p:nvPr/>
        </p:nvGrpSpPr>
        <p:grpSpPr>
          <a:xfrm>
            <a:off x="7726748" y="2110067"/>
            <a:ext cx="2518848" cy="2327907"/>
            <a:chOff x="6216094" y="2276878"/>
            <a:chExt cx="2023870" cy="1870450"/>
          </a:xfrm>
        </p:grpSpPr>
        <p:sp>
          <p:nvSpPr>
            <p:cNvPr id="128" name="Line 100"/>
            <p:cNvSpPr>
              <a:spLocks noChangeShapeType="1"/>
            </p:cNvSpPr>
            <p:nvPr>
              <p:custDataLst>
                <p:tags r:id="rId30"/>
              </p:custDataLst>
            </p:nvPr>
          </p:nvSpPr>
          <p:spPr bwMode="auto">
            <a:xfrm>
              <a:off x="6507873" y="3940318"/>
              <a:ext cx="1592519" cy="33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9" name="Rectangle 97"/>
            <p:cNvSpPr>
              <a:spLocks noChangeArrowheads="1"/>
            </p:cNvSpPr>
            <p:nvPr>
              <p:custDataLst>
                <p:tags r:id="rId31"/>
              </p:custDataLst>
            </p:nvPr>
          </p:nvSpPr>
          <p:spPr bwMode="auto">
            <a:xfrm rot="16200000">
              <a:off x="7075365" y="2988374"/>
              <a:ext cx="365936" cy="1521350"/>
            </a:xfrm>
            <a:prstGeom prst="rect">
              <a:avLst/>
            </a:prstGeom>
            <a:gradFill rotWithShape="1">
              <a:gsLst>
                <a:gs pos="0">
                  <a:srgbClr val="FF7171"/>
                </a:gs>
                <a:gs pos="100000">
                  <a:srgbClr val="FF0000">
                    <a:alpha val="18999"/>
                  </a:srgbClr>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130" name="Rectangle 98"/>
            <p:cNvSpPr>
              <a:spLocks noChangeArrowheads="1"/>
            </p:cNvSpPr>
            <p:nvPr>
              <p:custDataLst>
                <p:tags r:id="rId32"/>
              </p:custDataLst>
            </p:nvPr>
          </p:nvSpPr>
          <p:spPr bwMode="auto">
            <a:xfrm rot="16200000">
              <a:off x="7078470" y="2029072"/>
              <a:ext cx="378476" cy="1521350"/>
            </a:xfrm>
            <a:prstGeom prst="rect">
              <a:avLst/>
            </a:prstGeom>
            <a:gradFill rotWithShape="1">
              <a:gsLst>
                <a:gs pos="0">
                  <a:srgbClr val="33CC33">
                    <a:alpha val="18999"/>
                  </a:srgbClr>
                </a:gs>
                <a:gs pos="100000">
                  <a:srgbClr val="C9FFC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31" name="Freeform 99"/>
            <p:cNvSpPr>
              <a:spLocks/>
            </p:cNvSpPr>
            <p:nvPr>
              <p:custDataLst>
                <p:tags r:id="rId33"/>
              </p:custDataLst>
            </p:nvPr>
          </p:nvSpPr>
          <p:spPr bwMode="auto">
            <a:xfrm rot="5400000" flipH="1">
              <a:off x="6691986" y="2658572"/>
              <a:ext cx="1249107" cy="1135656"/>
            </a:xfrm>
            <a:custGeom>
              <a:avLst/>
              <a:gdLst>
                <a:gd name="T0" fmla="*/ 0 w 1233"/>
                <a:gd name="T1" fmla="*/ 0 h 1065"/>
                <a:gd name="T2" fmla="*/ 2147483647 w 1233"/>
                <a:gd name="T3" fmla="*/ 2147483647 h 1065"/>
                <a:gd name="T4" fmla="*/ 2147483647 w 1233"/>
                <a:gd name="T5" fmla="*/ 2147483647 h 1065"/>
                <a:gd name="T6" fmla="*/ 2147483647 w 1233"/>
                <a:gd name="T7" fmla="*/ 2147483647 h 1065"/>
                <a:gd name="T8" fmla="*/ 2147483647 w 1233"/>
                <a:gd name="T9" fmla="*/ 2147483647 h 1065"/>
                <a:gd name="T10" fmla="*/ 2147483647 w 1233"/>
                <a:gd name="T11" fmla="*/ 2147483647 h 1065"/>
                <a:gd name="T12" fmla="*/ 2147483647 w 1233"/>
                <a:gd name="T13" fmla="*/ 2147483647 h 1065"/>
                <a:gd name="T14" fmla="*/ 2147483647 w 1233"/>
                <a:gd name="T15" fmla="*/ 2147483647 h 1065"/>
                <a:gd name="T16" fmla="*/ 2147483647 w 1233"/>
                <a:gd name="T17" fmla="*/ 2147483647 h 1065"/>
                <a:gd name="T18" fmla="*/ 2147483647 w 1233"/>
                <a:gd name="T19" fmla="*/ 2147483647 h 10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3"/>
                <a:gd name="T31" fmla="*/ 0 h 1065"/>
                <a:gd name="T32" fmla="*/ 1233 w 1233"/>
                <a:gd name="T33" fmla="*/ 1065 h 10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3" h="1065">
                  <a:moveTo>
                    <a:pt x="0" y="0"/>
                  </a:moveTo>
                  <a:cubicBezTo>
                    <a:pt x="16" y="280"/>
                    <a:pt x="33" y="560"/>
                    <a:pt x="45" y="702"/>
                  </a:cubicBezTo>
                  <a:cubicBezTo>
                    <a:pt x="57" y="844"/>
                    <a:pt x="57" y="817"/>
                    <a:pt x="72" y="855"/>
                  </a:cubicBezTo>
                  <a:cubicBezTo>
                    <a:pt x="87" y="893"/>
                    <a:pt x="114" y="911"/>
                    <a:pt x="135" y="930"/>
                  </a:cubicBezTo>
                  <a:cubicBezTo>
                    <a:pt x="156" y="949"/>
                    <a:pt x="175" y="956"/>
                    <a:pt x="201" y="966"/>
                  </a:cubicBezTo>
                  <a:cubicBezTo>
                    <a:pt x="227" y="976"/>
                    <a:pt x="236" y="979"/>
                    <a:pt x="291" y="990"/>
                  </a:cubicBezTo>
                  <a:cubicBezTo>
                    <a:pt x="346" y="1001"/>
                    <a:pt x="461" y="1022"/>
                    <a:pt x="534" y="1032"/>
                  </a:cubicBezTo>
                  <a:cubicBezTo>
                    <a:pt x="607" y="1042"/>
                    <a:pt x="667" y="1048"/>
                    <a:pt x="732" y="1053"/>
                  </a:cubicBezTo>
                  <a:cubicBezTo>
                    <a:pt x="797" y="1058"/>
                    <a:pt x="844" y="1060"/>
                    <a:pt x="927" y="1062"/>
                  </a:cubicBezTo>
                  <a:cubicBezTo>
                    <a:pt x="1010" y="1064"/>
                    <a:pt x="1121" y="1064"/>
                    <a:pt x="1233" y="1065"/>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2" name="Line 101"/>
            <p:cNvSpPr>
              <a:spLocks noChangeShapeType="1"/>
            </p:cNvSpPr>
            <p:nvPr>
              <p:custDataLst>
                <p:tags r:id="rId34"/>
              </p:custDataLst>
            </p:nvPr>
          </p:nvSpPr>
          <p:spPr bwMode="auto">
            <a:xfrm flipH="1" flipV="1">
              <a:off x="6501675" y="2502881"/>
              <a:ext cx="4018" cy="14403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133" name="Group 105"/>
            <p:cNvGrpSpPr>
              <a:grpSpLocks/>
            </p:cNvGrpSpPr>
            <p:nvPr/>
          </p:nvGrpSpPr>
          <p:grpSpPr bwMode="auto">
            <a:xfrm>
              <a:off x="7057453" y="2888045"/>
              <a:ext cx="874509" cy="342368"/>
              <a:chOff x="3765" y="2316"/>
              <a:chExt cx="653" cy="256"/>
            </a:xfrm>
          </p:grpSpPr>
          <p:grpSp>
            <p:nvGrpSpPr>
              <p:cNvPr id="148" name="Group 106"/>
              <p:cNvGrpSpPr>
                <a:grpSpLocks/>
              </p:cNvGrpSpPr>
              <p:nvPr/>
            </p:nvGrpSpPr>
            <p:grpSpPr bwMode="auto">
              <a:xfrm rot="-5400000">
                <a:off x="4131" y="2222"/>
                <a:ext cx="194" cy="381"/>
                <a:chOff x="3087" y="2505"/>
                <a:chExt cx="194" cy="381"/>
              </a:xfrm>
            </p:grpSpPr>
            <p:sp>
              <p:nvSpPr>
                <p:cNvPr id="150" name="Text Box 107"/>
                <p:cNvSpPr txBox="1">
                  <a:spLocks noChangeArrowheads="1"/>
                </p:cNvSpPr>
                <p:nvPr/>
              </p:nvSpPr>
              <p:spPr bwMode="auto">
                <a:xfrm rot="5400000" flipH="1">
                  <a:off x="3132" y="2500"/>
                  <a:ext cx="14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1071" dirty="0">
                      <a:latin typeface="Arial"/>
                    </a:rPr>
                    <a:t>P</a:t>
                  </a:r>
                </a:p>
              </p:txBody>
            </p:sp>
            <p:sp>
              <p:nvSpPr>
                <p:cNvPr id="151" name="Text Box 108"/>
                <p:cNvSpPr txBox="1">
                  <a:spLocks noChangeArrowheads="1"/>
                </p:cNvSpPr>
                <p:nvPr/>
              </p:nvSpPr>
              <p:spPr bwMode="auto">
                <a:xfrm rot="5400000" flipH="1">
                  <a:off x="2982" y="2655"/>
                  <a:ext cx="33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765" dirty="0">
                      <a:latin typeface="Arial"/>
                    </a:rPr>
                    <a:t>ther</a:t>
                  </a:r>
                </a:p>
              </p:txBody>
            </p:sp>
          </p:grpSp>
          <p:sp>
            <p:nvSpPr>
              <p:cNvPr id="149" name="Line 109"/>
              <p:cNvSpPr>
                <a:spLocks noChangeShapeType="1"/>
              </p:cNvSpPr>
              <p:nvPr/>
            </p:nvSpPr>
            <p:spPr bwMode="auto">
              <a:xfrm rot="5400000">
                <a:off x="3847" y="2340"/>
                <a:ext cx="150" cy="314"/>
              </a:xfrm>
              <a:prstGeom prst="line">
                <a:avLst/>
              </a:prstGeom>
              <a:noFill/>
              <a:ln w="9525">
                <a:solidFill>
                  <a:srgbClr val="0099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grpSp>
          <p:nvGrpSpPr>
            <p:cNvPr id="134" name="Group 110"/>
            <p:cNvGrpSpPr>
              <a:grpSpLocks/>
            </p:cNvGrpSpPr>
            <p:nvPr/>
          </p:nvGrpSpPr>
          <p:grpSpPr bwMode="auto">
            <a:xfrm rot="16200000">
              <a:off x="7482138" y="2172884"/>
              <a:ext cx="296897" cy="504885"/>
              <a:chOff x="2972" y="2091"/>
              <a:chExt cx="222" cy="377"/>
            </a:xfrm>
          </p:grpSpPr>
          <p:sp>
            <p:nvSpPr>
              <p:cNvPr id="146" name="Text Box 111"/>
              <p:cNvSpPr txBox="1">
                <a:spLocks noChangeArrowheads="1"/>
              </p:cNvSpPr>
              <p:nvPr/>
            </p:nvSpPr>
            <p:spPr bwMode="auto">
              <a:xfrm rot="5400000" flipH="1">
                <a:off x="3045" y="2086"/>
                <a:ext cx="14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1071" dirty="0">
                    <a:latin typeface="Arial"/>
                  </a:rPr>
                  <a:t>P</a:t>
                </a:r>
              </a:p>
            </p:txBody>
          </p:sp>
          <p:sp>
            <p:nvSpPr>
              <p:cNvPr id="147" name="Text Box 112"/>
              <p:cNvSpPr txBox="1">
                <a:spLocks noChangeArrowheads="1"/>
              </p:cNvSpPr>
              <p:nvPr/>
            </p:nvSpPr>
            <p:spPr bwMode="auto">
              <a:xfrm rot="5400000" flipH="1">
                <a:off x="2867" y="2237"/>
                <a:ext cx="33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765" dirty="0">
                    <a:latin typeface="Arial"/>
                  </a:rPr>
                  <a:t>opt</a:t>
                </a:r>
              </a:p>
            </p:txBody>
          </p:sp>
        </p:grpSp>
        <p:sp>
          <p:nvSpPr>
            <p:cNvPr id="136" name="Line 113"/>
            <p:cNvSpPr>
              <a:spLocks noChangeShapeType="1"/>
            </p:cNvSpPr>
            <p:nvPr>
              <p:custDataLst>
                <p:tags r:id="rId35"/>
              </p:custDataLst>
            </p:nvPr>
          </p:nvSpPr>
          <p:spPr bwMode="auto">
            <a:xfrm rot="5400000">
              <a:off x="7122482" y="2296616"/>
              <a:ext cx="189907" cy="449977"/>
            </a:xfrm>
            <a:prstGeom prst="line">
              <a:avLst/>
            </a:prstGeom>
            <a:noFill/>
            <a:ln w="9525">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37" name="Oval 115"/>
            <p:cNvSpPr>
              <a:spLocks noChangeArrowheads="1"/>
            </p:cNvSpPr>
            <p:nvPr>
              <p:custDataLst>
                <p:tags r:id="rId36"/>
              </p:custDataLst>
            </p:nvPr>
          </p:nvSpPr>
          <p:spPr bwMode="auto">
            <a:xfrm rot="5017297" flipH="1">
              <a:off x="6486994" y="3095785"/>
              <a:ext cx="587107" cy="321412"/>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38" name="TextBox 137"/>
            <p:cNvSpPr txBox="1"/>
            <p:nvPr>
              <p:custDataLst>
                <p:tags r:id="rId37"/>
              </p:custDataLst>
            </p:nvPr>
          </p:nvSpPr>
          <p:spPr>
            <a:xfrm rot="16200000">
              <a:off x="5878987" y="2813290"/>
              <a:ext cx="880810" cy="206595"/>
            </a:xfrm>
            <a:prstGeom prst="rect">
              <a:avLst/>
            </a:prstGeom>
            <a:noFill/>
          </p:spPr>
          <p:txBody>
            <a:bodyPr wrap="square" rtlCol="0">
              <a:spAutoFit/>
            </a:bodyPr>
            <a:lstStyle>
              <a:defPPr>
                <a:defRPr lang="en-US"/>
              </a:defPPr>
              <a:lvl1pPr>
                <a:defRPr sz="1400"/>
              </a:lvl1pPr>
            </a:lstStyle>
            <a:p>
              <a:r>
                <a:rPr lang="en-US" sz="1071" dirty="0"/>
                <a:t>Pressure</a:t>
              </a:r>
            </a:p>
          </p:txBody>
        </p:sp>
        <p:sp>
          <p:nvSpPr>
            <p:cNvPr id="139" name="TextBox 138"/>
            <p:cNvSpPr txBox="1"/>
            <p:nvPr>
              <p:custDataLst>
                <p:tags r:id="rId38"/>
              </p:custDataLst>
            </p:nvPr>
          </p:nvSpPr>
          <p:spPr>
            <a:xfrm>
              <a:off x="6855000" y="3940733"/>
              <a:ext cx="1021996" cy="206595"/>
            </a:xfrm>
            <a:prstGeom prst="rect">
              <a:avLst/>
            </a:prstGeom>
            <a:noFill/>
          </p:spPr>
          <p:txBody>
            <a:bodyPr wrap="square" rtlCol="0">
              <a:spAutoFit/>
            </a:bodyPr>
            <a:lstStyle/>
            <a:p>
              <a:r>
                <a:rPr lang="en-US" sz="1071" dirty="0"/>
                <a:t>Resistance</a:t>
              </a:r>
            </a:p>
          </p:txBody>
        </p:sp>
        <p:sp>
          <p:nvSpPr>
            <p:cNvPr id="140" name="Oval 17"/>
            <p:cNvSpPr>
              <a:spLocks noChangeArrowheads="1"/>
            </p:cNvSpPr>
            <p:nvPr>
              <p:custDataLst>
                <p:tags r:id="rId39"/>
              </p:custDataLst>
            </p:nvPr>
          </p:nvSpPr>
          <p:spPr bwMode="auto">
            <a:xfrm rot="3160327" flipH="1">
              <a:off x="6757625" y="3595621"/>
              <a:ext cx="455148" cy="284467"/>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nvGrpSpPr>
            <p:cNvPr id="141" name="Group 140"/>
            <p:cNvGrpSpPr/>
            <p:nvPr/>
          </p:nvGrpSpPr>
          <p:grpSpPr>
            <a:xfrm>
              <a:off x="7101675" y="3294213"/>
              <a:ext cx="1138289" cy="362798"/>
              <a:chOff x="4359591" y="3540797"/>
              <a:chExt cx="1663245" cy="362798"/>
            </a:xfrm>
          </p:grpSpPr>
          <p:sp>
            <p:nvSpPr>
              <p:cNvPr id="143" name="Line 121"/>
              <p:cNvSpPr>
                <a:spLocks noChangeShapeType="1"/>
              </p:cNvSpPr>
              <p:nvPr>
                <p:custDataLst>
                  <p:tags r:id="rId41"/>
                </p:custDataLst>
              </p:nvPr>
            </p:nvSpPr>
            <p:spPr bwMode="auto">
              <a:xfrm rot="5400000">
                <a:off x="4674160" y="3480920"/>
                <a:ext cx="108106" cy="737243"/>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44" name="Text Box 123"/>
              <p:cNvSpPr txBox="1">
                <a:spLocks noChangeArrowheads="1"/>
              </p:cNvSpPr>
              <p:nvPr>
                <p:custDataLst>
                  <p:tags r:id="rId42"/>
                </p:custDataLst>
              </p:nvPr>
            </p:nvSpPr>
            <p:spPr bwMode="auto">
              <a:xfrm flipH="1">
                <a:off x="5157073" y="3540797"/>
                <a:ext cx="338317" cy="21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1118" dirty="0">
                    <a:latin typeface="Arial"/>
                  </a:rPr>
                  <a:t>P</a:t>
                </a:r>
              </a:p>
            </p:txBody>
          </p:sp>
          <p:sp>
            <p:nvSpPr>
              <p:cNvPr id="145" name="Text Box 124"/>
              <p:cNvSpPr txBox="1">
                <a:spLocks noChangeArrowheads="1"/>
              </p:cNvSpPr>
              <p:nvPr>
                <p:custDataLst>
                  <p:tags r:id="rId43"/>
                </p:custDataLst>
              </p:nvPr>
            </p:nvSpPr>
            <p:spPr bwMode="auto">
              <a:xfrm flipH="1">
                <a:off x="5233429" y="3702720"/>
                <a:ext cx="789407" cy="17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798" dirty="0">
                    <a:latin typeface="Arial"/>
                  </a:rPr>
                  <a:t>crit</a:t>
                </a:r>
              </a:p>
            </p:txBody>
          </p:sp>
        </p:grpSp>
        <p:sp>
          <p:nvSpPr>
            <p:cNvPr id="142" name="Oval 28"/>
            <p:cNvSpPr>
              <a:spLocks noChangeArrowheads="1"/>
            </p:cNvSpPr>
            <p:nvPr>
              <p:custDataLst>
                <p:tags r:id="rId40"/>
              </p:custDataLst>
            </p:nvPr>
          </p:nvSpPr>
          <p:spPr bwMode="auto">
            <a:xfrm rot="5400000" flipH="1">
              <a:off x="6445990" y="2570251"/>
              <a:ext cx="568935" cy="284467"/>
            </a:xfrm>
            <a:prstGeom prst="ellipse">
              <a:avLst/>
            </a:prstGeom>
            <a:noFill/>
            <a:ln w="28575">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60" name="RenamedShape 420"/>
          <p:cNvSpPr>
            <a:spLocks noChangeShapeType="1"/>
          </p:cNvSpPr>
          <p:nvPr>
            <p:custDataLst>
              <p:tags r:id="rId23"/>
            </p:custDataLst>
          </p:nvPr>
        </p:nvSpPr>
        <p:spPr bwMode="auto">
          <a:xfrm flipV="1">
            <a:off x="6066415" y="5620349"/>
            <a:ext cx="271071" cy="0"/>
          </a:xfrm>
          <a:prstGeom prst="line">
            <a:avLst/>
          </a:prstGeom>
          <a:noFill/>
          <a:ln w="53975" cap="rnd">
            <a:solidFill>
              <a:srgbClr val="00B05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61" name="Group 160"/>
          <p:cNvGrpSpPr/>
          <p:nvPr/>
        </p:nvGrpSpPr>
        <p:grpSpPr>
          <a:xfrm>
            <a:off x="8209694" y="4938587"/>
            <a:ext cx="726369" cy="353699"/>
            <a:chOff x="1294300" y="3579076"/>
            <a:chExt cx="949131" cy="493668"/>
          </a:xfrm>
        </p:grpSpPr>
        <p:sp>
          <p:nvSpPr>
            <p:cNvPr id="162" name="Text Box 51"/>
            <p:cNvSpPr txBox="1">
              <a:spLocks noChangeArrowheads="1"/>
            </p:cNvSpPr>
            <p:nvPr>
              <p:custDataLst>
                <p:tags r:id="rId24"/>
              </p:custDataLst>
            </p:nvPr>
          </p:nvSpPr>
          <p:spPr bwMode="auto">
            <a:xfrm rot="20171883">
              <a:off x="1513180" y="3750565"/>
              <a:ext cx="730251" cy="32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spcBef>
                  <a:spcPct val="50000"/>
                </a:spcBef>
              </a:pPr>
              <a:r>
                <a:rPr lang="en-US" sz="900" dirty="0">
                  <a:latin typeface="Arial"/>
                </a:rPr>
                <a:t>P opt</a:t>
              </a:r>
            </a:p>
          </p:txBody>
        </p:sp>
        <p:grpSp>
          <p:nvGrpSpPr>
            <p:cNvPr id="164" name="Group 163"/>
            <p:cNvGrpSpPr/>
            <p:nvPr/>
          </p:nvGrpSpPr>
          <p:grpSpPr>
            <a:xfrm>
              <a:off x="1294300" y="3579076"/>
              <a:ext cx="762866" cy="473789"/>
              <a:chOff x="1443906" y="5512582"/>
              <a:chExt cx="804326" cy="456041"/>
            </a:xfrm>
          </p:grpSpPr>
          <p:cxnSp>
            <p:nvCxnSpPr>
              <p:cNvPr id="165" name="Elbow Connector 164"/>
              <p:cNvCxnSpPr/>
              <p:nvPr>
                <p:custDataLst>
                  <p:tags r:id="rId25"/>
                </p:custDataLst>
              </p:nvPr>
            </p:nvCxnSpPr>
            <p:spPr bwMode="auto">
              <a:xfrm flipV="1">
                <a:off x="1443906" y="587727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66" name="Elbow Connector 165"/>
              <p:cNvCxnSpPr/>
              <p:nvPr>
                <p:custDataLst>
                  <p:tags r:id="rId26"/>
                </p:custDataLst>
              </p:nvPr>
            </p:nvCxnSpPr>
            <p:spPr bwMode="auto">
              <a:xfrm flipV="1">
                <a:off x="1577759" y="5787027"/>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67" name="Elbow Connector 166"/>
              <p:cNvCxnSpPr/>
              <p:nvPr>
                <p:custDataLst>
                  <p:tags r:id="rId27"/>
                </p:custDataLst>
              </p:nvPr>
            </p:nvCxnSpPr>
            <p:spPr bwMode="auto">
              <a:xfrm flipV="1">
                <a:off x="1715131" y="5695433"/>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68" name="Elbow Connector 167"/>
              <p:cNvCxnSpPr/>
              <p:nvPr>
                <p:custDataLst>
                  <p:tags r:id="rId28"/>
                </p:custDataLst>
              </p:nvPr>
            </p:nvCxnSpPr>
            <p:spPr bwMode="auto">
              <a:xfrm flipV="1">
                <a:off x="1852713" y="5604769"/>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cxnSp>
            <p:nvCxnSpPr>
              <p:cNvPr id="169" name="Elbow Connector 168"/>
              <p:cNvCxnSpPr/>
              <p:nvPr>
                <p:custDataLst>
                  <p:tags r:id="rId29"/>
                </p:custDataLst>
              </p:nvPr>
            </p:nvCxnSpPr>
            <p:spPr bwMode="auto">
              <a:xfrm flipV="1">
                <a:off x="1990295" y="5512582"/>
                <a:ext cx="257937" cy="91351"/>
              </a:xfrm>
              <a:prstGeom prst="bentConnector3">
                <a:avLst/>
              </a:prstGeom>
              <a:noFill/>
              <a:ln w="53975" cap="rnd">
                <a:solidFill>
                  <a:srgbClr val="0000FF"/>
                </a:solidFill>
                <a:round/>
                <a:headEnd/>
                <a:tailEnd/>
              </a:ln>
              <a:extLst>
                <a:ext uri="{909E8E84-426E-40DD-AFC4-6F175D3DCCD1}">
                  <a14:hiddenFill xmlns:a14="http://schemas.microsoft.com/office/drawing/2010/main">
                    <a:noFill/>
                  </a14:hiddenFill>
                </a:ext>
              </a:extLst>
            </p:spPr>
          </p:cxnSp>
        </p:grpSp>
      </p:grpSp>
    </p:spTree>
    <p:custDataLst>
      <p:tags r:id="rId1"/>
    </p:custDataLst>
    <p:extLst>
      <p:ext uri="{BB962C8B-B14F-4D97-AF65-F5344CB8AC3E}">
        <p14:creationId xmlns:p14="http://schemas.microsoft.com/office/powerpoint/2010/main" val="18986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left)">
                                      <p:cBhvr>
                                        <p:cTn id="7" dur="30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wipe(left)">
                                      <p:cBhvr>
                                        <p:cTn id="12" dur="3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wipe(left)">
                                      <p:cBhvr>
                                        <p:cTn id="17" dur="3000"/>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8"/>
                                        </p:tgtEl>
                                        <p:attrNameLst>
                                          <p:attrName>style.visibility</p:attrName>
                                        </p:attrNameLst>
                                      </p:cBhvr>
                                      <p:to>
                                        <p:strVal val="visible"/>
                                      </p:to>
                                    </p:set>
                                    <p:animEffect transition="in" filter="wipe(left)">
                                      <p:cBhvr>
                                        <p:cTn id="22" dur="3000"/>
                                        <p:tgtEl>
                                          <p:spTgt spid="20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1"/>
                                        </p:tgtEl>
                                        <p:attrNameLst>
                                          <p:attrName>style.visibility</p:attrName>
                                        </p:attrNameLst>
                                      </p:cBhvr>
                                      <p:to>
                                        <p:strVal val="visible"/>
                                      </p:to>
                                    </p:set>
                                    <p:animEffect transition="in" filter="wipe(left)">
                                      <p:cBhvr>
                                        <p:cTn id="27" dur="3000"/>
                                        <p:tgtEl>
                                          <p:spTgt spid="1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30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5"/>
                                        </p:tgtEl>
                                        <p:attrNameLst>
                                          <p:attrName>style.visibility</p:attrName>
                                        </p:attrNameLst>
                                      </p:cBhvr>
                                      <p:to>
                                        <p:strVal val="visible"/>
                                      </p:to>
                                    </p:set>
                                    <p:animEffect transition="in" filter="wipe(left)">
                                      <p:cBhvr>
                                        <p:cTn id="42" dur="3000"/>
                                        <p:tgtEl>
                                          <p:spTgt spid="2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left)">
                                      <p:cBhvr>
                                        <p:cTn id="47" dur="3000"/>
                                        <p:tgtEl>
                                          <p:spTgt spid="11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wipe(left)">
                                      <p:cBhvr>
                                        <p:cTn id="50" dur="3000"/>
                                        <p:tgtEl>
                                          <p:spTgt spid="1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wipe(left)">
                                      <p:cBhvr>
                                        <p:cTn id="55" dur="3000"/>
                                        <p:tgtEl>
                                          <p:spTgt spid="7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500"/>
                                        <p:tgtEl>
                                          <p:spTgt spid="10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3000"/>
                                        <p:tgtEl>
                                          <p:spTgt spid="6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2000"/>
                                        <p:tgtEl>
                                          <p:spTgt spid="8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left)">
                                      <p:cBhvr>
                                        <p:cTn id="75" dur="3000"/>
                                        <p:tgtEl>
                                          <p:spTgt spid="71"/>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10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wipe(left)">
                                      <p:cBhvr>
                                        <p:cTn id="82" dur="3000"/>
                                        <p:tgtEl>
                                          <p:spTgt spid="1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fade">
                                      <p:cBhvr>
                                        <p:cTn id="87" dur="5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fade">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wipe(left)">
                                      <p:cBhvr>
                                        <p:cTn id="97" dur="3000"/>
                                        <p:tgtEl>
                                          <p:spTgt spid="1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61"/>
                                        </p:tgtEl>
                                        <p:attrNameLst>
                                          <p:attrName>style.visibility</p:attrName>
                                        </p:attrNameLst>
                                      </p:cBhvr>
                                      <p:to>
                                        <p:strVal val="visible"/>
                                      </p:to>
                                    </p:set>
                                    <p:animEffect transition="in" filter="wipe(left)">
                                      <p:cBhvr>
                                        <p:cTn id="102" dur="3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1" grpId="0" animBg="1"/>
      <p:bldP spid="64" grpId="0"/>
      <p:bldP spid="105" grpId="0"/>
      <p:bldP spid="107" grpId="0"/>
      <p:bldP spid="116" grpId="0"/>
      <p:bldP spid="3" grpId="0"/>
      <p:bldP spid="125" grpId="0"/>
      <p:bldP spid="1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a:t>Auto EPAP Today</a:t>
            </a:r>
            <a:br>
              <a:rPr lang="en-US" dirty="0"/>
            </a:br>
            <a:endParaRPr lang="en-US" dirty="0"/>
          </a:p>
        </p:txBody>
      </p:sp>
      <p:sp>
        <p:nvSpPr>
          <p:cNvPr id="3" name="Slide Number Placeholder 2"/>
          <p:cNvSpPr>
            <a:spLocks noGrp="1"/>
          </p:cNvSpPr>
          <p:nvPr>
            <p:ph type="sldNum" sz="quarter" idx="12"/>
          </p:nvPr>
        </p:nvSpPr>
        <p:spPr/>
        <p:txBody>
          <a:bodyPr/>
          <a:lstStyle/>
          <a:p>
            <a:fld id="{20117264-5BBD-4983-BABC-9839F1C1C1E6}" type="slidenum">
              <a:rPr lang="en-US" smtClean="0"/>
              <a:pPr/>
              <a:t>23</a:t>
            </a:fld>
            <a:endParaRPr lang="en-US" dirty="0"/>
          </a:p>
        </p:txBody>
      </p:sp>
      <p:graphicFrame>
        <p:nvGraphicFramePr>
          <p:cNvPr id="7" name="Table 6"/>
          <p:cNvGraphicFramePr>
            <a:graphicFrameLocks noGrp="1"/>
          </p:cNvGraphicFramePr>
          <p:nvPr>
            <p:custDataLst>
              <p:tags r:id="rId3"/>
            </p:custDataLst>
            <p:extLst/>
          </p:nvPr>
        </p:nvGraphicFramePr>
        <p:xfrm>
          <a:off x="1847528" y="1628800"/>
          <a:ext cx="8412480" cy="3816424"/>
        </p:xfrm>
        <a:graphic>
          <a:graphicData uri="http://schemas.openxmlformats.org/drawingml/2006/table">
            <a:tbl>
              <a:tblPr firstRow="1" bandRow="1">
                <a:tableStyleId>{B301B821-A1FF-4177-AEE7-76D212191A09}</a:tableStyleId>
              </a:tblPr>
              <a:tblGrid>
                <a:gridCol w="27432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846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Patient type</a:t>
                      </a:r>
                    </a:p>
                    <a:p>
                      <a:pPr algn="l"/>
                      <a:endParaRPr lang="en-US" sz="1800" dirty="0"/>
                    </a:p>
                  </a:txBody>
                  <a:tcPr anchor="ctr"/>
                </a:tc>
                <a:tc>
                  <a:txBody>
                    <a:bodyPr/>
                    <a:lstStyle/>
                    <a:p>
                      <a:pPr algn="l"/>
                      <a:r>
                        <a:rPr lang="en-US" sz="1800" dirty="0"/>
                        <a:t>Treatment / </a:t>
                      </a:r>
                      <a:r>
                        <a:rPr lang="en-US" sz="1800" baseline="0" dirty="0"/>
                        <a:t>Device</a:t>
                      </a:r>
                      <a:endParaRPr lang="en-US" sz="1800" dirty="0"/>
                    </a:p>
                  </a:txBody>
                  <a:tcPr anchor="ctr"/>
                </a:tc>
                <a:tc>
                  <a:txBody>
                    <a:bodyPr/>
                    <a:lstStyle/>
                    <a:p>
                      <a:pPr algn="l"/>
                      <a:r>
                        <a:rPr lang="en-US" sz="1800" dirty="0"/>
                        <a:t>Pressure</a:t>
                      </a:r>
                      <a:r>
                        <a:rPr lang="en-US" sz="1800" baseline="0" dirty="0"/>
                        <a:t> support requirements</a:t>
                      </a:r>
                      <a:endParaRPr lang="en-US" sz="1800" dirty="0"/>
                    </a:p>
                  </a:txBody>
                  <a:tcPr anchor="ctr"/>
                </a:tc>
                <a:extLst>
                  <a:ext uri="{0D108BD9-81ED-4DB2-BD59-A6C34878D82A}">
                    <a16:rowId xmlns:a16="http://schemas.microsoft.com/office/drawing/2014/main" val="10000"/>
                  </a:ext>
                </a:extLst>
              </a:tr>
              <a:tr h="813792">
                <a:tc>
                  <a:txBody>
                    <a:bodyPr/>
                    <a:lstStyle/>
                    <a:p>
                      <a:pPr algn="l"/>
                      <a:r>
                        <a:rPr lang="en-US" sz="1600" dirty="0"/>
                        <a:t> OSA </a:t>
                      </a:r>
                    </a:p>
                  </a:txBody>
                  <a:tcPr anchor="ctr"/>
                </a:tc>
                <a:tc>
                  <a:txBody>
                    <a:bodyPr/>
                    <a:lstStyle/>
                    <a:p>
                      <a:pPr algn="l"/>
                      <a:r>
                        <a:rPr lang="en-US" sz="1600" dirty="0"/>
                        <a:t>CPAP/</a:t>
                      </a:r>
                      <a:r>
                        <a:rPr lang="en-US" sz="1600" dirty="0" err="1"/>
                        <a:t>REMstar</a:t>
                      </a:r>
                      <a:r>
                        <a:rPr lang="en-US" sz="1600" dirty="0"/>
                        <a:t> Auto</a:t>
                      </a:r>
                    </a:p>
                  </a:txBody>
                  <a:tcPr anchor="ctr"/>
                </a:tc>
                <a:tc>
                  <a:txBody>
                    <a:bodyPr/>
                    <a:lstStyle/>
                    <a:p>
                      <a:pPr algn="l"/>
                      <a:r>
                        <a:rPr lang="en-US" sz="1600" dirty="0"/>
                        <a:t>Low</a:t>
                      </a:r>
                      <a:r>
                        <a:rPr lang="en-US" sz="1600" baseline="0" dirty="0"/>
                        <a:t> to none</a:t>
                      </a:r>
                      <a:endParaRPr lang="en-US" sz="1600" dirty="0"/>
                    </a:p>
                  </a:txBody>
                  <a:tcPr anchor="ctr"/>
                </a:tc>
                <a:extLst>
                  <a:ext uri="{0D108BD9-81ED-4DB2-BD59-A6C34878D82A}">
                    <a16:rowId xmlns:a16="http://schemas.microsoft.com/office/drawing/2014/main" val="10001"/>
                  </a:ext>
                </a:extLst>
              </a:tr>
              <a:tr h="1008112">
                <a:tc>
                  <a:txBody>
                    <a:bodyPr/>
                    <a:lstStyle/>
                    <a:p>
                      <a:pPr algn="l"/>
                      <a:r>
                        <a:rPr lang="en-US" sz="1600" dirty="0"/>
                        <a:t>Cardiac</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Servo-Ventilation / BiPAP AutoSV</a:t>
                      </a:r>
                    </a:p>
                    <a:p>
                      <a:pPr algn="l"/>
                      <a:endParaRPr lang="en-US" sz="1600" baseline="0" dirty="0"/>
                    </a:p>
                  </a:txBody>
                  <a:tcPr anchor="ctr"/>
                </a:tc>
                <a:tc>
                  <a:txBody>
                    <a:bodyPr/>
                    <a:lstStyle/>
                    <a:p>
                      <a:pPr algn="l"/>
                      <a:r>
                        <a:rPr lang="en-US" sz="1600" dirty="0"/>
                        <a:t>Dynamically</a:t>
                      </a:r>
                      <a:r>
                        <a:rPr lang="en-US" sz="1600" baseline="0" dirty="0"/>
                        <a:t> applied </a:t>
                      </a:r>
                    </a:p>
                    <a:p>
                      <a:pPr algn="l"/>
                      <a:r>
                        <a:rPr lang="en-US" sz="1600" baseline="0" dirty="0"/>
                        <a:t>pressure support</a:t>
                      </a:r>
                      <a:endParaRPr lang="en-US" sz="1600" dirty="0"/>
                    </a:p>
                  </a:txBody>
                  <a:tcPr anchor="ctr"/>
                </a:tc>
                <a:extLst>
                  <a:ext uri="{0D108BD9-81ED-4DB2-BD59-A6C34878D82A}">
                    <a16:rowId xmlns:a16="http://schemas.microsoft.com/office/drawing/2014/main" val="10002"/>
                  </a:ext>
                </a:extLst>
              </a:tr>
              <a:tr h="1080120">
                <a:tc>
                  <a:txBody>
                    <a:bodyPr/>
                    <a:lstStyle/>
                    <a:p>
                      <a:pPr algn="l"/>
                      <a:r>
                        <a:rPr lang="en-US" sz="1600" dirty="0"/>
                        <a:t>Respiratory insufficiency</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AVAPS-AE / Trilogy, </a:t>
                      </a:r>
                      <a:r>
                        <a:rPr lang="en-US" sz="1600" dirty="0" err="1"/>
                        <a:t>BiPAP</a:t>
                      </a:r>
                      <a:r>
                        <a:rPr lang="en-US" sz="1600" baseline="0" dirty="0"/>
                        <a:t> A40</a:t>
                      </a:r>
                      <a:endParaRPr lang="en-US" sz="1600" dirty="0"/>
                    </a:p>
                    <a:p>
                      <a:pPr algn="l"/>
                      <a:endParaRPr lang="en-US" sz="1600" dirty="0"/>
                    </a:p>
                  </a:txBody>
                  <a:tcPr anchor="ctr"/>
                </a:tc>
                <a:tc>
                  <a:txBody>
                    <a:bodyPr/>
                    <a:lstStyle/>
                    <a:p>
                      <a:pPr algn="l"/>
                      <a:r>
                        <a:rPr lang="en-US" sz="1600" dirty="0"/>
                        <a:t>High</a:t>
                      </a:r>
                      <a:r>
                        <a:rPr lang="en-US" sz="1600" baseline="0" dirty="0"/>
                        <a:t> levels of pressure support</a:t>
                      </a:r>
                      <a:endParaRPr lang="en-US" sz="1600" dirty="0"/>
                    </a:p>
                  </a:txBody>
                  <a:tcPr anchor="ctr"/>
                </a:tc>
                <a:extLst>
                  <a:ext uri="{0D108BD9-81ED-4DB2-BD59-A6C34878D82A}">
                    <a16:rowId xmlns:a16="http://schemas.microsoft.com/office/drawing/2014/main" val="10003"/>
                  </a:ext>
                </a:extLst>
              </a:tr>
            </a:tbl>
          </a:graphicData>
        </a:graphic>
      </p:graphicFrame>
      <p:sp>
        <p:nvSpPr>
          <p:cNvPr id="18" name="Oval 17"/>
          <p:cNvSpPr/>
          <p:nvPr>
            <p:custDataLst>
              <p:tags r:id="rId4"/>
            </p:custDataLst>
          </p:nvPr>
        </p:nvSpPr>
        <p:spPr bwMode="auto">
          <a:xfrm>
            <a:off x="7260003" y="4361603"/>
            <a:ext cx="2952328" cy="1080120"/>
          </a:xfrm>
          <a:prstGeom prst="ellipse">
            <a:avLst/>
          </a:prstGeom>
          <a:solidFill>
            <a:schemeClr val="lt1">
              <a:alpha val="0"/>
            </a:schemeClr>
          </a:solidFill>
          <a:ln>
            <a:solidFill>
              <a:srgbClr val="00B05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dirty="0">
              <a:solidFill>
                <a:srgbClr val="000000"/>
              </a:solidFill>
              <a:latin typeface="Arial" charset="0"/>
            </a:endParaRPr>
          </a:p>
        </p:txBody>
      </p:sp>
    </p:spTree>
    <p:custDataLst>
      <p:tags r:id="rId1"/>
    </p:custDataLst>
    <p:extLst>
      <p:ext uri="{BB962C8B-B14F-4D97-AF65-F5344CB8AC3E}">
        <p14:creationId xmlns:p14="http://schemas.microsoft.com/office/powerpoint/2010/main" val="172158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99" y="0"/>
            <a:ext cx="11842202" cy="6858000"/>
          </a:xfrm>
          <a:prstGeom prst="rect">
            <a:avLst/>
          </a:prstGeom>
        </p:spPr>
      </p:pic>
    </p:spTree>
    <p:extLst>
      <p:ext uri="{BB962C8B-B14F-4D97-AF65-F5344CB8AC3E}">
        <p14:creationId xmlns:p14="http://schemas.microsoft.com/office/powerpoint/2010/main" val="1084690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custDataLst>
              <p:tags r:id="rId2"/>
            </p:custDataLst>
          </p:nvPr>
        </p:nvSpPr>
        <p:spPr bwMode="auto">
          <a:xfrm>
            <a:off x="6099422" y="1394478"/>
            <a:ext cx="4327326" cy="504731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dirty="0">
              <a:solidFill>
                <a:srgbClr val="000000"/>
              </a:solidFill>
              <a:latin typeface="Arial" charset="0"/>
            </a:endParaRPr>
          </a:p>
        </p:txBody>
      </p:sp>
      <p:sp>
        <p:nvSpPr>
          <p:cNvPr id="3" name="Text Placeholder 2"/>
          <p:cNvSpPr>
            <a:spLocks noGrp="1"/>
          </p:cNvSpPr>
          <p:nvPr>
            <p:ph type="body" sz="half" idx="1"/>
            <p:custDataLst>
              <p:tags r:id="rId3"/>
            </p:custDataLst>
          </p:nvPr>
        </p:nvSpPr>
        <p:spPr>
          <a:xfrm>
            <a:off x="1856308" y="1389319"/>
            <a:ext cx="4103688" cy="5052142"/>
          </a:xfrm>
          <a:ln/>
          <a:extLst>
            <a:ext uri="{53640926-AAD7-44D8-BBD7-CCE9431645EC}">
              <a14:shadowObscured xmlns:a14="http://schemas.microsoft.com/office/drawing/2010/main"/>
            </a:ext>
          </a:extLst>
        </p:spPr>
        <p:style>
          <a:lnRef idx="2">
            <a:schemeClr val="accent1"/>
          </a:lnRef>
          <a:fillRef idx="1">
            <a:schemeClr val="lt1"/>
          </a:fillRef>
          <a:effectRef idx="0">
            <a:schemeClr val="accent1"/>
          </a:effectRef>
          <a:fontRef idx="minor">
            <a:schemeClr val="dk1"/>
          </a:fontRef>
        </p:style>
        <p:txBody>
          <a:bodyPr vert="horz" wrap="square" lIns="0" tIns="0" rIns="0" bIns="0" rtlCol="0">
            <a:normAutofit/>
          </a:bodyPr>
          <a:lstStyle/>
          <a:p>
            <a:pPr marL="0" indent="0" algn="ctr">
              <a:buNone/>
            </a:pPr>
            <a:endParaRPr lang="en-US" b="1" dirty="0"/>
          </a:p>
          <a:p>
            <a:pPr marL="0" indent="0" algn="ctr">
              <a:buNone/>
            </a:pPr>
            <a:r>
              <a:rPr lang="en-US" b="1" dirty="0"/>
              <a:t>Current PRI Auto EPAP/CPAP</a:t>
            </a:r>
          </a:p>
        </p:txBody>
      </p:sp>
      <p:pic>
        <p:nvPicPr>
          <p:cNvPr id="7" name="Picture 33"/>
          <p:cNvPicPr>
            <a:picLocks noChangeAspect="1" noChangeArrowheads="1"/>
          </p:cNvPicPr>
          <p:nvPr>
            <p:custDataLst>
              <p:tags r:id="rId4"/>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932169" y="2329788"/>
            <a:ext cx="3960440" cy="91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custDataLst>
              <p:tags r:id="rId5"/>
            </p:custDataLst>
          </p:nvPr>
        </p:nvSpPr>
        <p:spPr bwMode="auto">
          <a:xfrm>
            <a:off x="2699383" y="3894790"/>
            <a:ext cx="2544763" cy="2411413"/>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wrap="none" anchor="ctr"/>
          <a:lstStyle/>
          <a:p>
            <a:endParaRPr lang="en-US" dirty="0"/>
          </a:p>
        </p:txBody>
      </p:sp>
      <p:grpSp>
        <p:nvGrpSpPr>
          <p:cNvPr id="10" name="Group 8"/>
          <p:cNvGrpSpPr>
            <a:grpSpLocks/>
          </p:cNvGrpSpPr>
          <p:nvPr/>
        </p:nvGrpSpPr>
        <p:grpSpPr bwMode="auto">
          <a:xfrm>
            <a:off x="3603353" y="4442477"/>
            <a:ext cx="620712" cy="1651000"/>
            <a:chOff x="2735" y="1923"/>
            <a:chExt cx="391" cy="1040"/>
          </a:xfrm>
        </p:grpSpPr>
        <p:sp>
          <p:nvSpPr>
            <p:cNvPr id="11" name="Oval 9"/>
            <p:cNvSpPr>
              <a:spLocks noChangeArrowheads="1"/>
            </p:cNvSpPr>
            <p:nvPr/>
          </p:nvSpPr>
          <p:spPr bwMode="auto">
            <a:xfrm>
              <a:off x="2752" y="1923"/>
              <a:ext cx="350" cy="1010"/>
            </a:xfrm>
            <a:prstGeom prst="ellipse">
              <a:avLst/>
            </a:prstGeom>
            <a:solidFill>
              <a:srgbClr val="FF0000"/>
            </a:solidFill>
            <a:ln w="31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2" name="Group 10"/>
            <p:cNvGrpSpPr>
              <a:grpSpLocks/>
            </p:cNvGrpSpPr>
            <p:nvPr/>
          </p:nvGrpSpPr>
          <p:grpSpPr bwMode="auto">
            <a:xfrm>
              <a:off x="2735" y="1989"/>
              <a:ext cx="391" cy="974"/>
              <a:chOff x="2735" y="1989"/>
              <a:chExt cx="391" cy="974"/>
            </a:xfrm>
          </p:grpSpPr>
          <p:sp>
            <p:nvSpPr>
              <p:cNvPr id="13" name="Rectangle 11"/>
              <p:cNvSpPr>
                <a:spLocks noChangeArrowheads="1"/>
              </p:cNvSpPr>
              <p:nvPr/>
            </p:nvSpPr>
            <p:spPr bwMode="auto">
              <a:xfrm>
                <a:off x="2735" y="2446"/>
                <a:ext cx="391" cy="5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Oval 12"/>
              <p:cNvSpPr>
                <a:spLocks noChangeArrowheads="1"/>
              </p:cNvSpPr>
              <p:nvPr/>
            </p:nvSpPr>
            <p:spPr bwMode="auto">
              <a:xfrm>
                <a:off x="2781" y="1989"/>
                <a:ext cx="294" cy="63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Rectangle 13"/>
              <p:cNvSpPr>
                <a:spLocks noChangeArrowheads="1"/>
              </p:cNvSpPr>
              <p:nvPr/>
            </p:nvSpPr>
            <p:spPr bwMode="auto">
              <a:xfrm>
                <a:off x="2761" y="2311"/>
                <a:ext cx="326" cy="19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
        <p:nvSpPr>
          <p:cNvPr id="16" name="Line 14"/>
          <p:cNvSpPr>
            <a:spLocks noChangeShapeType="1"/>
          </p:cNvSpPr>
          <p:nvPr>
            <p:custDataLst>
              <p:tags r:id="rId6"/>
            </p:custDataLst>
          </p:nvPr>
        </p:nvSpPr>
        <p:spPr bwMode="auto">
          <a:xfrm>
            <a:off x="3916091" y="4542490"/>
            <a:ext cx="3175" cy="709613"/>
          </a:xfrm>
          <a:prstGeom prst="line">
            <a:avLst/>
          </a:prstGeom>
          <a:noFill/>
          <a:ln w="9525">
            <a:solidFill>
              <a:srgbClr val="FF000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17" name="Group 15"/>
          <p:cNvGrpSpPr>
            <a:grpSpLocks/>
          </p:cNvGrpSpPr>
          <p:nvPr/>
        </p:nvGrpSpPr>
        <p:grpSpPr bwMode="auto">
          <a:xfrm>
            <a:off x="3719241" y="4207528"/>
            <a:ext cx="379413" cy="1055687"/>
            <a:chOff x="453" y="2665"/>
            <a:chExt cx="60" cy="189"/>
          </a:xfrm>
        </p:grpSpPr>
        <p:sp>
          <p:nvSpPr>
            <p:cNvPr id="18" name="Freeform 16"/>
            <p:cNvSpPr>
              <a:spLocks/>
            </p:cNvSpPr>
            <p:nvPr/>
          </p:nvSpPr>
          <p:spPr bwMode="auto">
            <a:xfrm>
              <a:off x="454" y="2725"/>
              <a:ext cx="59" cy="47"/>
            </a:xfrm>
            <a:custGeom>
              <a:avLst/>
              <a:gdLst>
                <a:gd name="T0" fmla="*/ 0 w 59"/>
                <a:gd name="T1" fmla="*/ 47 h 47"/>
                <a:gd name="T2" fmla="*/ 59 w 59"/>
                <a:gd name="T3" fmla="*/ 47 h 47"/>
                <a:gd name="T4" fmla="*/ 54 w 59"/>
                <a:gd name="T5" fmla="*/ 21 h 47"/>
                <a:gd name="T6" fmla="*/ 42 w 59"/>
                <a:gd name="T7" fmla="*/ 8 h 47"/>
                <a:gd name="T8" fmla="*/ 36 w 59"/>
                <a:gd name="T9" fmla="*/ 0 h 47"/>
                <a:gd name="T10" fmla="*/ 24 w 59"/>
                <a:gd name="T11" fmla="*/ 0 h 47"/>
                <a:gd name="T12" fmla="*/ 14 w 59"/>
                <a:gd name="T13" fmla="*/ 3 h 47"/>
                <a:gd name="T14" fmla="*/ 9 w 59"/>
                <a:gd name="T15" fmla="*/ 15 h 47"/>
                <a:gd name="T16" fmla="*/ 3 w 59"/>
                <a:gd name="T17" fmla="*/ 29 h 47"/>
                <a:gd name="T18" fmla="*/ 0 w 59"/>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7">
                  <a:moveTo>
                    <a:pt x="0" y="47"/>
                  </a:moveTo>
                  <a:cubicBezTo>
                    <a:pt x="20" y="47"/>
                    <a:pt x="39" y="47"/>
                    <a:pt x="59" y="47"/>
                  </a:cubicBezTo>
                  <a:lnTo>
                    <a:pt x="54" y="21"/>
                  </a:lnTo>
                  <a:lnTo>
                    <a:pt x="42" y="8"/>
                  </a:lnTo>
                  <a:lnTo>
                    <a:pt x="36" y="0"/>
                  </a:lnTo>
                  <a:lnTo>
                    <a:pt x="24" y="0"/>
                  </a:lnTo>
                  <a:lnTo>
                    <a:pt x="14" y="3"/>
                  </a:lnTo>
                  <a:lnTo>
                    <a:pt x="9" y="15"/>
                  </a:lnTo>
                  <a:lnTo>
                    <a:pt x="3" y="29"/>
                  </a:lnTo>
                  <a:lnTo>
                    <a:pt x="0" y="47"/>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19" name="Group 17"/>
            <p:cNvGrpSpPr>
              <a:grpSpLocks/>
            </p:cNvGrpSpPr>
            <p:nvPr/>
          </p:nvGrpSpPr>
          <p:grpSpPr bwMode="auto">
            <a:xfrm>
              <a:off x="453" y="2665"/>
              <a:ext cx="60" cy="189"/>
              <a:chOff x="252" y="2623"/>
              <a:chExt cx="93" cy="172"/>
            </a:xfrm>
          </p:grpSpPr>
          <p:sp>
            <p:nvSpPr>
              <p:cNvPr id="21" name="Line 18"/>
              <p:cNvSpPr>
                <a:spLocks noChangeShapeType="1"/>
              </p:cNvSpPr>
              <p:nvPr/>
            </p:nvSpPr>
            <p:spPr bwMode="auto">
              <a:xfrm flipV="1">
                <a:off x="252" y="2623"/>
                <a:ext cx="0" cy="171"/>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Line 19"/>
              <p:cNvSpPr>
                <a:spLocks noChangeShapeType="1"/>
              </p:cNvSpPr>
              <p:nvPr/>
            </p:nvSpPr>
            <p:spPr bwMode="auto">
              <a:xfrm flipV="1">
                <a:off x="345" y="2623"/>
                <a:ext cx="0" cy="172"/>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0" name="Line 20"/>
            <p:cNvSpPr>
              <a:spLocks noChangeShapeType="1"/>
            </p:cNvSpPr>
            <p:nvPr/>
          </p:nvSpPr>
          <p:spPr bwMode="auto">
            <a:xfrm>
              <a:off x="453" y="2773"/>
              <a:ext cx="59" cy="0"/>
            </a:xfrm>
            <a:prstGeom prst="line">
              <a:avLst/>
            </a:prstGeom>
            <a:noFill/>
            <a:ln w="63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23" name="Group 21"/>
          <p:cNvGrpSpPr>
            <a:grpSpLocks/>
          </p:cNvGrpSpPr>
          <p:nvPr/>
        </p:nvGrpSpPr>
        <p:grpSpPr bwMode="auto">
          <a:xfrm>
            <a:off x="3643041" y="4342465"/>
            <a:ext cx="525463" cy="923925"/>
            <a:chOff x="3166" y="1860"/>
            <a:chExt cx="331" cy="582"/>
          </a:xfrm>
        </p:grpSpPr>
        <p:sp>
          <p:nvSpPr>
            <p:cNvPr id="24" name="Line 22"/>
            <p:cNvSpPr>
              <a:spLocks noChangeShapeType="1"/>
            </p:cNvSpPr>
            <p:nvPr/>
          </p:nvSpPr>
          <p:spPr bwMode="auto">
            <a:xfrm flipV="1">
              <a:off x="3167" y="1860"/>
              <a:ext cx="0" cy="572"/>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Line 23"/>
            <p:cNvSpPr>
              <a:spLocks noChangeShapeType="1"/>
            </p:cNvSpPr>
            <p:nvPr/>
          </p:nvSpPr>
          <p:spPr bwMode="auto">
            <a:xfrm flipV="1">
              <a:off x="3269" y="1860"/>
              <a:ext cx="0" cy="575"/>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Line 24"/>
            <p:cNvSpPr>
              <a:spLocks noChangeShapeType="1"/>
            </p:cNvSpPr>
            <p:nvPr/>
          </p:nvSpPr>
          <p:spPr bwMode="auto">
            <a:xfrm flipV="1">
              <a:off x="3391" y="1863"/>
              <a:ext cx="0" cy="576"/>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Line 25"/>
            <p:cNvSpPr>
              <a:spLocks noChangeShapeType="1"/>
            </p:cNvSpPr>
            <p:nvPr/>
          </p:nvSpPr>
          <p:spPr bwMode="auto">
            <a:xfrm flipV="1">
              <a:off x="3497" y="1867"/>
              <a:ext cx="0" cy="575"/>
            </a:xfrm>
            <a:prstGeom prst="line">
              <a:avLst/>
            </a:prstGeom>
            <a:noFill/>
            <a:ln w="635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Line 26"/>
            <p:cNvSpPr>
              <a:spLocks noChangeShapeType="1"/>
            </p:cNvSpPr>
            <p:nvPr/>
          </p:nvSpPr>
          <p:spPr bwMode="auto">
            <a:xfrm flipH="1">
              <a:off x="3166" y="2002"/>
              <a:ext cx="10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 name="Line 27"/>
            <p:cNvSpPr>
              <a:spLocks noChangeShapeType="1"/>
            </p:cNvSpPr>
            <p:nvPr/>
          </p:nvSpPr>
          <p:spPr bwMode="auto">
            <a:xfrm flipH="1">
              <a:off x="3273" y="1962"/>
              <a:ext cx="118"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30" name="Text Box 28"/>
          <p:cNvSpPr txBox="1">
            <a:spLocks noChangeArrowheads="1"/>
          </p:cNvSpPr>
          <p:nvPr>
            <p:custDataLst>
              <p:tags r:id="rId7"/>
            </p:custDataLst>
          </p:nvPr>
        </p:nvSpPr>
        <p:spPr bwMode="auto">
          <a:xfrm>
            <a:off x="2699384" y="3899552"/>
            <a:ext cx="2544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a:t>Flatness</a:t>
            </a:r>
          </a:p>
        </p:txBody>
      </p:sp>
      <p:sp>
        <p:nvSpPr>
          <p:cNvPr id="31" name="Text Box 29"/>
          <p:cNvSpPr txBox="1">
            <a:spLocks noChangeArrowheads="1"/>
          </p:cNvSpPr>
          <p:nvPr>
            <p:custDataLst>
              <p:tags r:id="rId8"/>
            </p:custDataLst>
          </p:nvPr>
        </p:nvSpPr>
        <p:spPr bwMode="auto">
          <a:xfrm>
            <a:off x="2698218" y="3918135"/>
            <a:ext cx="2544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a:t>Roundness</a:t>
            </a:r>
          </a:p>
        </p:txBody>
      </p:sp>
      <p:sp>
        <p:nvSpPr>
          <p:cNvPr id="32" name="Text Box 30"/>
          <p:cNvSpPr txBox="1">
            <a:spLocks noChangeArrowheads="1"/>
          </p:cNvSpPr>
          <p:nvPr>
            <p:custDataLst>
              <p:tags r:id="rId9"/>
            </p:custDataLst>
          </p:nvPr>
        </p:nvSpPr>
        <p:spPr bwMode="auto">
          <a:xfrm>
            <a:off x="2689588" y="3893075"/>
            <a:ext cx="2544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a:t>Peak</a:t>
            </a:r>
          </a:p>
        </p:txBody>
      </p:sp>
      <p:sp>
        <p:nvSpPr>
          <p:cNvPr id="33" name="Text Box 31"/>
          <p:cNvSpPr txBox="1">
            <a:spLocks noChangeArrowheads="1"/>
          </p:cNvSpPr>
          <p:nvPr>
            <p:custDataLst>
              <p:tags r:id="rId10"/>
            </p:custDataLst>
          </p:nvPr>
        </p:nvSpPr>
        <p:spPr bwMode="auto">
          <a:xfrm>
            <a:off x="2689588" y="3900072"/>
            <a:ext cx="2544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a:t>Shape</a:t>
            </a:r>
          </a:p>
        </p:txBody>
      </p:sp>
      <p:sp>
        <p:nvSpPr>
          <p:cNvPr id="34" name="Line 32"/>
          <p:cNvSpPr>
            <a:spLocks noChangeShapeType="1"/>
          </p:cNvSpPr>
          <p:nvPr>
            <p:custDataLst>
              <p:tags r:id="rId11"/>
            </p:custDataLst>
          </p:nvPr>
        </p:nvSpPr>
        <p:spPr bwMode="auto">
          <a:xfrm>
            <a:off x="3317603" y="5282264"/>
            <a:ext cx="181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Freeform 33"/>
          <p:cNvSpPr>
            <a:spLocks/>
          </p:cNvSpPr>
          <p:nvPr>
            <p:custDataLst>
              <p:tags r:id="rId12"/>
            </p:custDataLst>
          </p:nvPr>
        </p:nvSpPr>
        <p:spPr bwMode="auto">
          <a:xfrm>
            <a:off x="3644629" y="4528203"/>
            <a:ext cx="1385887" cy="1546225"/>
          </a:xfrm>
          <a:custGeom>
            <a:avLst/>
            <a:gdLst>
              <a:gd name="T0" fmla="*/ 0 w 222"/>
              <a:gd name="T1" fmla="*/ 133 h 276"/>
              <a:gd name="T2" fmla="*/ 4 w 222"/>
              <a:gd name="T3" fmla="*/ 72 h 276"/>
              <a:gd name="T4" fmla="*/ 22 w 222"/>
              <a:gd name="T5" fmla="*/ 15 h 276"/>
              <a:gd name="T6" fmla="*/ 42 w 222"/>
              <a:gd name="T7" fmla="*/ 1 h 276"/>
              <a:gd name="T8" fmla="*/ 60 w 222"/>
              <a:gd name="T9" fmla="*/ 10 h 276"/>
              <a:gd name="T10" fmla="*/ 73 w 222"/>
              <a:gd name="T11" fmla="*/ 45 h 276"/>
              <a:gd name="T12" fmla="*/ 84 w 222"/>
              <a:gd name="T13" fmla="*/ 127 h 276"/>
              <a:gd name="T14" fmla="*/ 94 w 222"/>
              <a:gd name="T15" fmla="*/ 219 h 276"/>
              <a:gd name="T16" fmla="*/ 102 w 222"/>
              <a:gd name="T17" fmla="*/ 265 h 276"/>
              <a:gd name="T18" fmla="*/ 118 w 222"/>
              <a:gd name="T19" fmla="*/ 268 h 276"/>
              <a:gd name="T20" fmla="*/ 133 w 222"/>
              <a:gd name="T21" fmla="*/ 216 h 276"/>
              <a:gd name="T22" fmla="*/ 169 w 222"/>
              <a:gd name="T23" fmla="*/ 145 h 276"/>
              <a:gd name="T24" fmla="*/ 222 w 222"/>
              <a:gd name="T25"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276">
                <a:moveTo>
                  <a:pt x="0" y="133"/>
                </a:moveTo>
                <a:cubicBezTo>
                  <a:pt x="0" y="112"/>
                  <a:pt x="0" y="92"/>
                  <a:pt x="4" y="72"/>
                </a:cubicBezTo>
                <a:cubicBezTo>
                  <a:pt x="8" y="52"/>
                  <a:pt x="16" y="27"/>
                  <a:pt x="22" y="15"/>
                </a:cubicBezTo>
                <a:cubicBezTo>
                  <a:pt x="28" y="3"/>
                  <a:pt x="36" y="2"/>
                  <a:pt x="42" y="1"/>
                </a:cubicBezTo>
                <a:cubicBezTo>
                  <a:pt x="48" y="0"/>
                  <a:pt x="55" y="3"/>
                  <a:pt x="60" y="10"/>
                </a:cubicBezTo>
                <a:cubicBezTo>
                  <a:pt x="65" y="17"/>
                  <a:pt x="69" y="26"/>
                  <a:pt x="73" y="45"/>
                </a:cubicBezTo>
                <a:cubicBezTo>
                  <a:pt x="77" y="64"/>
                  <a:pt x="81" y="98"/>
                  <a:pt x="84" y="127"/>
                </a:cubicBezTo>
                <a:cubicBezTo>
                  <a:pt x="87" y="156"/>
                  <a:pt x="91" y="196"/>
                  <a:pt x="94" y="219"/>
                </a:cubicBezTo>
                <a:cubicBezTo>
                  <a:pt x="97" y="242"/>
                  <a:pt x="98" y="257"/>
                  <a:pt x="102" y="265"/>
                </a:cubicBezTo>
                <a:cubicBezTo>
                  <a:pt x="106" y="273"/>
                  <a:pt x="113" y="276"/>
                  <a:pt x="118" y="268"/>
                </a:cubicBezTo>
                <a:cubicBezTo>
                  <a:pt x="123" y="260"/>
                  <a:pt x="124" y="237"/>
                  <a:pt x="133" y="216"/>
                </a:cubicBezTo>
                <a:cubicBezTo>
                  <a:pt x="142" y="195"/>
                  <a:pt x="154" y="158"/>
                  <a:pt x="169" y="145"/>
                </a:cubicBezTo>
                <a:cubicBezTo>
                  <a:pt x="184" y="132"/>
                  <a:pt x="203" y="133"/>
                  <a:pt x="222" y="135"/>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TextBox 35"/>
          <p:cNvSpPr txBox="1"/>
          <p:nvPr>
            <p:custDataLst>
              <p:tags r:id="rId13"/>
            </p:custDataLst>
          </p:nvPr>
        </p:nvSpPr>
        <p:spPr>
          <a:xfrm>
            <a:off x="6098999" y="1675691"/>
            <a:ext cx="4327326" cy="369332"/>
          </a:xfrm>
          <a:prstGeom prst="rect">
            <a:avLst/>
          </a:prstGeom>
          <a:noFill/>
        </p:spPr>
        <p:txBody>
          <a:bodyPr wrap="square" rtlCol="0">
            <a:spAutoFit/>
          </a:bodyPr>
          <a:lstStyle/>
          <a:p>
            <a:pPr algn="ctr"/>
            <a:r>
              <a:rPr lang="en-US" b="1" dirty="0"/>
              <a:t>AVAPS-AE</a:t>
            </a:r>
          </a:p>
        </p:txBody>
      </p:sp>
      <p:grpSp>
        <p:nvGrpSpPr>
          <p:cNvPr id="43" name="Group 42"/>
          <p:cNvGrpSpPr/>
          <p:nvPr/>
        </p:nvGrpSpPr>
        <p:grpSpPr>
          <a:xfrm>
            <a:off x="6183637" y="2075804"/>
            <a:ext cx="4095674" cy="3157791"/>
            <a:chOff x="4828668" y="1772818"/>
            <a:chExt cx="4243324" cy="3157791"/>
          </a:xfrm>
        </p:grpSpPr>
        <p:grpSp>
          <p:nvGrpSpPr>
            <p:cNvPr id="40" name="Group 39"/>
            <p:cNvGrpSpPr/>
            <p:nvPr/>
          </p:nvGrpSpPr>
          <p:grpSpPr>
            <a:xfrm>
              <a:off x="4828668" y="1772818"/>
              <a:ext cx="4243324" cy="1530465"/>
              <a:chOff x="4828668" y="1772818"/>
              <a:chExt cx="4243324" cy="1530465"/>
            </a:xfrm>
          </p:grpSpPr>
          <p:sp>
            <p:nvSpPr>
              <p:cNvPr id="37" name="TextBox 36"/>
              <p:cNvSpPr txBox="1"/>
              <p:nvPr>
                <p:custDataLst>
                  <p:tags r:id="rId18"/>
                </p:custDataLst>
              </p:nvPr>
            </p:nvSpPr>
            <p:spPr>
              <a:xfrm rot="16200000">
                <a:off x="4427984" y="2173502"/>
                <a:ext cx="1152128" cy="350759"/>
              </a:xfrm>
              <a:prstGeom prst="rect">
                <a:avLst/>
              </a:prstGeom>
              <a:noFill/>
            </p:spPr>
            <p:txBody>
              <a:bodyPr wrap="square" rtlCol="0">
                <a:spAutoFit/>
              </a:bodyPr>
              <a:lstStyle/>
              <a:p>
                <a:r>
                  <a:rPr lang="en-US" sz="1600" b="1" dirty="0"/>
                  <a:t>Flow</a:t>
                </a:r>
              </a:p>
            </p:txBody>
          </p:sp>
          <p:pic>
            <p:nvPicPr>
              <p:cNvPr id="1027" name="Picture 3"/>
              <p:cNvPicPr>
                <a:picLocks noChangeAspect="1" noChangeArrowheads="1"/>
              </p:cNvPicPr>
              <p:nvPr>
                <p:custDataLst>
                  <p:tags r:id="rId19"/>
                </p:custDataLst>
              </p:nvPr>
            </p:nvPicPr>
            <p:blipFill>
              <a:blip r:embed="rId23">
                <a:extLst>
                  <a:ext uri="{28A0092B-C50C-407E-A947-70E740481C1C}">
                    <a14:useLocalDpi xmlns:a14="http://schemas.microsoft.com/office/drawing/2010/main" val="0"/>
                  </a:ext>
                </a:extLst>
              </a:blip>
              <a:srcRect/>
              <a:stretch>
                <a:fillRect/>
              </a:stretch>
            </p:blipFill>
            <p:spPr bwMode="auto">
              <a:xfrm>
                <a:off x="5292080" y="1844824"/>
                <a:ext cx="3779912" cy="145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2" name="Group 41"/>
            <p:cNvGrpSpPr/>
            <p:nvPr/>
          </p:nvGrpSpPr>
          <p:grpSpPr>
            <a:xfrm>
              <a:off x="4829400" y="3429000"/>
              <a:ext cx="4225332" cy="1501609"/>
              <a:chOff x="4829400" y="3429000"/>
              <a:chExt cx="4225332" cy="1501609"/>
            </a:xfrm>
          </p:grpSpPr>
          <p:sp>
            <p:nvSpPr>
              <p:cNvPr id="39" name="TextBox 38"/>
              <p:cNvSpPr txBox="1"/>
              <p:nvPr>
                <p:custDataLst>
                  <p:tags r:id="rId16"/>
                </p:custDataLst>
              </p:nvPr>
            </p:nvSpPr>
            <p:spPr>
              <a:xfrm rot="16200000">
                <a:off x="4348064" y="3910337"/>
                <a:ext cx="1313431" cy="350759"/>
              </a:xfrm>
              <a:prstGeom prst="rect">
                <a:avLst/>
              </a:prstGeom>
              <a:noFill/>
            </p:spPr>
            <p:txBody>
              <a:bodyPr wrap="square" rtlCol="0">
                <a:spAutoFit/>
              </a:bodyPr>
              <a:lstStyle/>
              <a:p>
                <a:r>
                  <a:rPr lang="en-US" sz="1600" b="1" dirty="0"/>
                  <a:t>Pressure</a:t>
                </a:r>
              </a:p>
            </p:txBody>
          </p:sp>
          <p:pic>
            <p:nvPicPr>
              <p:cNvPr id="1028" name="Picture 4"/>
              <p:cNvPicPr>
                <a:picLocks noChangeAspect="1" noChangeArrowheads="1"/>
              </p:cNvPicPr>
              <p:nvPr>
                <p:custDataLst>
                  <p:tags r:id="rId17"/>
                </p:custDataLst>
              </p:nvPr>
            </p:nvPicPr>
            <p:blipFill>
              <a:blip r:embed="rId24">
                <a:extLst>
                  <a:ext uri="{28A0092B-C50C-407E-A947-70E740481C1C}">
                    <a14:useLocalDpi xmlns:a14="http://schemas.microsoft.com/office/drawing/2010/main" val="0"/>
                  </a:ext>
                </a:extLst>
              </a:blip>
              <a:srcRect/>
              <a:stretch>
                <a:fillRect/>
              </a:stretch>
            </p:blipFill>
            <p:spPr bwMode="auto">
              <a:xfrm>
                <a:off x="5292080" y="3429000"/>
                <a:ext cx="3762652" cy="150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8" name="TextBox 7"/>
          <p:cNvSpPr txBox="1"/>
          <p:nvPr>
            <p:custDataLst>
              <p:tags r:id="rId14"/>
            </p:custDataLst>
          </p:nvPr>
        </p:nvSpPr>
        <p:spPr>
          <a:xfrm>
            <a:off x="6099422" y="5861846"/>
            <a:ext cx="431568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Forced oscillation technique (FOT) at 5 Hz,  1 cm amplitude during EPAP</a:t>
            </a:r>
          </a:p>
        </p:txBody>
      </p:sp>
      <p:sp>
        <p:nvSpPr>
          <p:cNvPr id="41" name="Title 1"/>
          <p:cNvSpPr txBox="1">
            <a:spLocks/>
          </p:cNvSpPr>
          <p:nvPr>
            <p:custDataLst>
              <p:tags r:id="rId15"/>
            </p:custDataLst>
          </p:nvPr>
        </p:nvSpPr>
        <p:spPr bwMode="auto">
          <a:xfrm>
            <a:off x="1772097" y="624688"/>
            <a:ext cx="8359775" cy="457200"/>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pPr algn="ctr">
              <a:spcBef>
                <a:spcPts val="0"/>
              </a:spcBef>
              <a:spcAft>
                <a:spcPts val="0"/>
              </a:spcAft>
            </a:pPr>
            <a:r>
              <a:rPr lang="en-US" sz="3200" dirty="0">
                <a:solidFill>
                  <a:schemeClr val="tx1"/>
                </a:solidFill>
              </a:rPr>
              <a:t>Comparison of Auto EPAP methods</a:t>
            </a:r>
            <a:endParaRPr lang="en-US" sz="2000" dirty="0">
              <a:solidFill>
                <a:schemeClr val="tx1"/>
              </a:solidFill>
            </a:endParaRPr>
          </a:p>
        </p:txBody>
      </p:sp>
      <p:sp>
        <p:nvSpPr>
          <p:cNvPr id="4" name="Slide Number Placeholder 3"/>
          <p:cNvSpPr>
            <a:spLocks noGrp="1"/>
          </p:cNvSpPr>
          <p:nvPr>
            <p:ph type="sldNum" sz="quarter" idx="10"/>
          </p:nvPr>
        </p:nvSpPr>
        <p:spPr/>
        <p:txBody>
          <a:bodyPr/>
          <a:lstStyle/>
          <a:p>
            <a:fld id="{20117264-5BBD-4983-BABC-9839F1C1C1E6}" type="slidenum">
              <a:rPr lang="en-US" smtClean="0"/>
              <a:pPr/>
              <a:t>25</a:t>
            </a:fld>
            <a:endParaRPr lang="en-US" dirty="0"/>
          </a:p>
        </p:txBody>
      </p:sp>
    </p:spTree>
    <p:custDataLst>
      <p:tags r:id="rId1"/>
    </p:custDataLst>
    <p:extLst>
      <p:ext uri="{BB962C8B-B14F-4D97-AF65-F5344CB8AC3E}">
        <p14:creationId xmlns:p14="http://schemas.microsoft.com/office/powerpoint/2010/main" val="26116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1000"/>
                                        <p:tgtEl>
                                          <p:spTgt spid="3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grpId="1" nodeType="afterEffect">
                                  <p:stCondLst>
                                    <p:cond delay="0"/>
                                  </p:stCondLst>
                                  <p:childTnLst>
                                    <p:set>
                                      <p:cBhvr>
                                        <p:cTn id="25" dur="1" fill="hold">
                                          <p:stCondLst>
                                            <p:cond delay="0"/>
                                          </p:stCondLst>
                                        </p:cTn>
                                        <p:tgtEl>
                                          <p:spTgt spid="32"/>
                                        </p:tgtEl>
                                        <p:attrNameLst>
                                          <p:attrName>style.visibility</p:attrName>
                                        </p:attrNameLst>
                                      </p:cBhvr>
                                      <p:to>
                                        <p:strVal val="hidden"/>
                                      </p:to>
                                    </p:set>
                                  </p:childTnLst>
                                </p:cTn>
                              </p:par>
                            </p:childTnLst>
                          </p:cTn>
                        </p:par>
                        <p:par>
                          <p:cTn id="26" fill="hold">
                            <p:stCondLst>
                              <p:cond delay="0"/>
                            </p:stCondLst>
                            <p:childTnLst>
                              <p:par>
                                <p:cTn id="27" presetID="9"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par>
                                <p:cTn id="30" presetID="9"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par>
                          <p:cTn id="37" fill="hold">
                            <p:stCondLst>
                              <p:cond delay="0"/>
                            </p:stCondLst>
                            <p:childTnLst>
                              <p:par>
                                <p:cTn id="38" presetID="9" presetClass="exit" presetSubtype="0" fill="hold" grpId="1" nodeType="afterEffect">
                                  <p:stCondLst>
                                    <p:cond delay="0"/>
                                  </p:stCondLst>
                                  <p:childTnLst>
                                    <p:animEffect transition="out" filter="dissolv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par>
                                <p:cTn id="45" presetID="9"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par>
                          <p:cTn id="52" fill="hold">
                            <p:stCondLst>
                              <p:cond delay="0"/>
                            </p:stCondLst>
                            <p:childTnLst>
                              <p:par>
                                <p:cTn id="53" presetID="9" presetClass="exit" presetSubtype="0" fill="hold" grpId="1" nodeType="afterEffect">
                                  <p:stCondLst>
                                    <p:cond delay="0"/>
                                  </p:stCondLst>
                                  <p:childTnLst>
                                    <p:animEffect transition="out" filter="dissolv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par>
                                <p:cTn id="60" presetID="9"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ssolv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par>
                          <p:cTn id="67" fill="hold">
                            <p:stCondLst>
                              <p:cond delay="0"/>
                            </p:stCondLst>
                            <p:childTnLst>
                              <p:par>
                                <p:cTn id="68" presetID="9" presetClass="exit" presetSubtype="0" fill="hold" grpId="1" nodeType="afterEffect">
                                  <p:stCondLst>
                                    <p:cond delay="0"/>
                                  </p:stCondLst>
                                  <p:childTnLst>
                                    <p:animEffect transition="out" filter="dissolv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9" presetClass="exit" presetSubtype="0" fill="hold" grpId="2" nodeType="withEffect">
                                  <p:stCondLst>
                                    <p:cond delay="0"/>
                                  </p:stCondLst>
                                  <p:childTnLst>
                                    <p:animEffect transition="out" filter="dissolv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9" presetClass="exit" presetSubtype="0" fill="hold" nodeType="withEffect">
                                  <p:stCondLst>
                                    <p:cond delay="0"/>
                                  </p:stCondLst>
                                  <p:childTnLst>
                                    <p:animEffect transition="out" filter="dissolve">
                                      <p:cBhvr>
                                        <p:cTn id="87" dur="500"/>
                                        <p:tgtEl>
                                          <p:spTgt spid="31"/>
                                        </p:tgtEl>
                                      </p:cBhvr>
                                    </p:animEffect>
                                    <p:set>
                                      <p:cBhvr>
                                        <p:cTn id="88" dur="1" fill="hold">
                                          <p:stCondLst>
                                            <p:cond delay="499"/>
                                          </p:stCondLst>
                                        </p:cTn>
                                        <p:tgtEl>
                                          <p:spTgt spid="31"/>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9" presetClass="exit" presetSubtype="0" fill="hold" nodeType="withEffect">
                                  <p:stCondLst>
                                    <p:cond delay="0"/>
                                  </p:stCondLst>
                                  <p:childTnLst>
                                    <p:animEffect transition="out" filter="dissolve">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par>
                          <p:cTn id="99" fill="hold">
                            <p:stCondLst>
                              <p:cond delay="0"/>
                            </p:stCondLst>
                            <p:childTnLst>
                              <p:par>
                                <p:cTn id="100" presetID="10"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6" grpId="1" animBg="1"/>
      <p:bldP spid="16" grpId="2" animBg="1"/>
      <p:bldP spid="30" grpId="0"/>
      <p:bldP spid="30" grpId="1"/>
      <p:bldP spid="31" grpId="0"/>
      <p:bldP spid="31" grpId="1"/>
      <p:bldP spid="32" grpId="0"/>
      <p:bldP spid="32" grpId="1"/>
      <p:bldP spid="33" grpId="0"/>
      <p:bldP spid="33" grpId="1"/>
      <p:bldP spid="34" grpId="0" animBg="1"/>
      <p:bldP spid="35"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16114" y="565150"/>
            <a:ext cx="8359775" cy="914400"/>
          </a:xfrm>
          <a:ln w="0"/>
          <a:effectLst/>
          <a:extLst>
            <a:ext uri="{53640926-AAD7-44D8-BBD7-CCE9431645EC}">
              <a14:shadowObscured xmlns:a14="http://schemas.microsoft.com/office/drawing/2010/main"/>
            </a:ext>
          </a:extLst>
        </p:spPr>
        <p:txBody>
          <a:bodyPr vert="horz" wrap="square" lIns="0" tIns="0" rIns="0" bIns="0" rtlCol="0" anchor="t">
            <a:normAutofit/>
          </a:bodyPr>
          <a:lstStyle/>
          <a:p>
            <a:r>
              <a:rPr lang="en-US" dirty="0">
                <a:solidFill>
                  <a:schemeClr val="tx1"/>
                </a:solidFill>
              </a:rPr>
              <a:t>Benefits of FOT</a:t>
            </a:r>
          </a:p>
        </p:txBody>
      </p:sp>
      <p:sp>
        <p:nvSpPr>
          <p:cNvPr id="3" name="Content Placeholder 2"/>
          <p:cNvSpPr>
            <a:spLocks noGrp="1"/>
          </p:cNvSpPr>
          <p:nvPr>
            <p:ph idx="1"/>
            <p:custDataLst>
              <p:tags r:id="rId3"/>
            </p:custDataLst>
          </p:nvPr>
        </p:nvSpPr>
        <p:spPr>
          <a:xfrm>
            <a:off x="1916114" y="1412776"/>
            <a:ext cx="8359775" cy="4683224"/>
          </a:xfrm>
          <a:ln w="0"/>
          <a:effectLst/>
          <a:extLst>
            <a:ext uri="{53640926-AAD7-44D8-BBD7-CCE9431645EC}">
              <a14:shadowObscured xmlns:a14="http://schemas.microsoft.com/office/drawing/2010/main"/>
            </a:ext>
          </a:extLst>
        </p:spPr>
        <p:txBody>
          <a:bodyPr vert="horz" wrap="square" lIns="0" tIns="0" rIns="0" bIns="0" rtlCol="0">
            <a:normAutofit/>
          </a:bodyPr>
          <a:lstStyle/>
          <a:p>
            <a:r>
              <a:rPr lang="en-US" sz="1800" dirty="0"/>
              <a:t>FOT improves detection of obstructed airways at higher pressure support levels</a:t>
            </a:r>
          </a:p>
          <a:p>
            <a:pPr lvl="1"/>
            <a:r>
              <a:rPr lang="en-US" sz="1800" dirty="0"/>
              <a:t>Not affected by high levels of pressure support</a:t>
            </a:r>
          </a:p>
          <a:p>
            <a:pPr lvl="1"/>
            <a:r>
              <a:rPr lang="en-US" sz="1800" dirty="0"/>
              <a:t>FOT measurements taken at end exhalation (10 breaths)</a:t>
            </a:r>
          </a:p>
          <a:p>
            <a:pPr lvl="1"/>
            <a:endParaRPr lang="en-US" dirty="0"/>
          </a:p>
          <a:p>
            <a:pPr lvl="1"/>
            <a:endParaRPr lang="en-US" dirty="0"/>
          </a:p>
          <a:p>
            <a:pPr>
              <a:spcBef>
                <a:spcPts val="0"/>
              </a:spcBef>
            </a:pPr>
            <a:endParaRPr lang="en-US" dirty="0"/>
          </a:p>
        </p:txBody>
      </p:sp>
      <p:pic>
        <p:nvPicPr>
          <p:cNvPr id="1027" name="Picture 3"/>
          <p:cNvPicPr>
            <a:picLocks noChangeAspect="1" noChangeArrowheads="1"/>
          </p:cNvPicPr>
          <p:nvPr>
            <p:custDataLst>
              <p:tags r:id="rId4"/>
            </p:custDataLst>
          </p:nvPr>
        </p:nvPicPr>
        <p:blipFill rotWithShape="1">
          <a:blip r:embed="rId19">
            <a:extLst>
              <a:ext uri="{28A0092B-C50C-407E-A947-70E740481C1C}">
                <a14:useLocalDpi xmlns:a14="http://schemas.microsoft.com/office/drawing/2010/main" val="0"/>
              </a:ext>
            </a:extLst>
          </a:blip>
          <a:srcRect b="16678"/>
          <a:stretch/>
        </p:blipFill>
        <p:spPr bwMode="auto">
          <a:xfrm>
            <a:off x="1817164" y="2946594"/>
            <a:ext cx="6979240" cy="1274286"/>
          </a:xfrm>
          <a:prstGeom prst="rect">
            <a:avLst/>
          </a:prstGeom>
          <a:ln/>
          <a:extLst/>
        </p:spPr>
        <p:style>
          <a:lnRef idx="2">
            <a:schemeClr val="accent1"/>
          </a:lnRef>
          <a:fillRef idx="1">
            <a:schemeClr val="lt1"/>
          </a:fillRef>
          <a:effectRef idx="0">
            <a:schemeClr val="accent1"/>
          </a:effectRef>
          <a:fontRef idx="minor">
            <a:schemeClr val="dk1"/>
          </a:fontRef>
        </p:style>
      </p:pic>
      <p:grpSp>
        <p:nvGrpSpPr>
          <p:cNvPr id="9" name="Group 8"/>
          <p:cNvGrpSpPr/>
          <p:nvPr/>
        </p:nvGrpSpPr>
        <p:grpSpPr>
          <a:xfrm>
            <a:off x="2890391" y="3151809"/>
            <a:ext cx="4301386" cy="605312"/>
            <a:chOff x="2174818" y="3230917"/>
            <a:chExt cx="4301386" cy="771547"/>
          </a:xfrm>
        </p:grpSpPr>
        <p:sp>
          <p:nvSpPr>
            <p:cNvPr id="7" name="Down Arrow 6"/>
            <p:cNvSpPr/>
            <p:nvPr>
              <p:custDataLst>
                <p:tags r:id="rId12"/>
              </p:custDataLst>
            </p:nvPr>
          </p:nvSpPr>
          <p:spPr>
            <a:xfrm>
              <a:off x="2271405" y="3517927"/>
              <a:ext cx="108251" cy="4845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Down Arrow 10"/>
            <p:cNvSpPr/>
            <p:nvPr>
              <p:custDataLst>
                <p:tags r:id="rId13"/>
              </p:custDataLst>
            </p:nvPr>
          </p:nvSpPr>
          <p:spPr>
            <a:xfrm>
              <a:off x="3513115" y="3517927"/>
              <a:ext cx="108251" cy="4845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Down Arrow 11"/>
            <p:cNvSpPr/>
            <p:nvPr>
              <p:custDataLst>
                <p:tags r:id="rId14"/>
              </p:custDataLst>
            </p:nvPr>
          </p:nvSpPr>
          <p:spPr>
            <a:xfrm>
              <a:off x="4659994" y="3517927"/>
              <a:ext cx="108251" cy="4845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Down Arrow 12"/>
            <p:cNvSpPr/>
            <p:nvPr>
              <p:custDataLst>
                <p:tags r:id="rId15"/>
              </p:custDataLst>
            </p:nvPr>
          </p:nvSpPr>
          <p:spPr>
            <a:xfrm>
              <a:off x="6367953" y="3517927"/>
              <a:ext cx="108251" cy="4845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7"/>
            <p:cNvSpPr/>
            <p:nvPr>
              <p:custDataLst>
                <p:tags r:id="rId16"/>
              </p:custDataLst>
            </p:nvPr>
          </p:nvSpPr>
          <p:spPr>
            <a:xfrm>
              <a:off x="2174818" y="3230917"/>
              <a:ext cx="308097" cy="43586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22"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t>
              </a:r>
            </a:p>
          </p:txBody>
        </p:sp>
      </p:grpSp>
      <p:pic>
        <p:nvPicPr>
          <p:cNvPr id="1028" name="Picture 4"/>
          <p:cNvPicPr>
            <a:picLocks noChangeAspect="1" noChangeArrowheads="1"/>
          </p:cNvPicPr>
          <p:nvPr>
            <p:custDataLst>
              <p:tags r:id="rId5"/>
            </p:custDataLst>
          </p:nvPr>
        </p:nvPicPr>
        <p:blipFill rotWithShape="1">
          <a:blip r:embed="rId20">
            <a:extLst>
              <a:ext uri="{28A0092B-C50C-407E-A947-70E740481C1C}">
                <a14:useLocalDpi xmlns:a14="http://schemas.microsoft.com/office/drawing/2010/main" val="0"/>
              </a:ext>
            </a:extLst>
          </a:blip>
          <a:srcRect l="24518" t="14336" r="4170" b="25863"/>
          <a:stretch/>
        </p:blipFill>
        <p:spPr bwMode="auto">
          <a:xfrm>
            <a:off x="1805878" y="4522441"/>
            <a:ext cx="8568951" cy="1512168"/>
          </a:xfrm>
          <a:prstGeom prst="rect">
            <a:avLst/>
          </a:prstGeom>
          <a:ln/>
          <a:extLst/>
        </p:spPr>
        <p:style>
          <a:lnRef idx="2">
            <a:schemeClr val="accent1"/>
          </a:lnRef>
          <a:fillRef idx="1">
            <a:schemeClr val="lt1"/>
          </a:fillRef>
          <a:effectRef idx="0">
            <a:schemeClr val="accent1"/>
          </a:effectRef>
          <a:fontRef idx="minor">
            <a:schemeClr val="dk1"/>
          </a:fontRef>
        </p:style>
      </p:pic>
      <p:cxnSp>
        <p:nvCxnSpPr>
          <p:cNvPr id="14" name="Straight Connector 13"/>
          <p:cNvCxnSpPr/>
          <p:nvPr>
            <p:custDataLst>
              <p:tags r:id="rId6"/>
            </p:custDataLst>
          </p:nvPr>
        </p:nvCxnSpPr>
        <p:spPr bwMode="auto">
          <a:xfrm>
            <a:off x="1802369" y="5506156"/>
            <a:ext cx="8568951"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2" name="Rectangle 21"/>
          <p:cNvSpPr/>
          <p:nvPr>
            <p:custDataLst>
              <p:tags r:id="rId7"/>
            </p:custDataLst>
          </p:nvPr>
        </p:nvSpPr>
        <p:spPr>
          <a:xfrm>
            <a:off x="4130188" y="3149402"/>
            <a:ext cx="308097" cy="34195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22"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t>
            </a:r>
          </a:p>
        </p:txBody>
      </p:sp>
      <p:sp>
        <p:nvSpPr>
          <p:cNvPr id="23" name="Rectangle 22"/>
          <p:cNvSpPr/>
          <p:nvPr>
            <p:custDataLst>
              <p:tags r:id="rId8"/>
            </p:custDataLst>
          </p:nvPr>
        </p:nvSpPr>
        <p:spPr>
          <a:xfrm>
            <a:off x="5275644" y="3143794"/>
            <a:ext cx="308097" cy="34195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22"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t>
            </a:r>
          </a:p>
        </p:txBody>
      </p:sp>
      <p:sp>
        <p:nvSpPr>
          <p:cNvPr id="24" name="Rectangle 23"/>
          <p:cNvSpPr/>
          <p:nvPr>
            <p:custDataLst>
              <p:tags r:id="rId9"/>
            </p:custDataLst>
          </p:nvPr>
        </p:nvSpPr>
        <p:spPr>
          <a:xfrm>
            <a:off x="6983603" y="3149946"/>
            <a:ext cx="308097" cy="34195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22"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t>
            </a:r>
          </a:p>
        </p:txBody>
      </p:sp>
      <p:sp>
        <p:nvSpPr>
          <p:cNvPr id="10" name="TextBox 9"/>
          <p:cNvSpPr txBox="1"/>
          <p:nvPr>
            <p:custDataLst>
              <p:tags r:id="rId10"/>
            </p:custDataLst>
          </p:nvPr>
        </p:nvSpPr>
        <p:spPr>
          <a:xfrm>
            <a:off x="9173341" y="3570089"/>
            <a:ext cx="121845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a:t>Increase in EPAP by 1 cm H</a:t>
            </a:r>
            <a:r>
              <a:rPr lang="en-US" sz="1400" baseline="-25000" dirty="0"/>
              <a:t>2</a:t>
            </a:r>
            <a:r>
              <a:rPr lang="en-US" sz="1400" dirty="0"/>
              <a:t>O s</a:t>
            </a:r>
          </a:p>
        </p:txBody>
      </p:sp>
      <p:cxnSp>
        <p:nvCxnSpPr>
          <p:cNvPr id="26" name="Straight Arrow Connector 25"/>
          <p:cNvCxnSpPr/>
          <p:nvPr>
            <p:custDataLst>
              <p:tags r:id="rId11"/>
            </p:custDataLst>
          </p:nvPr>
        </p:nvCxnSpPr>
        <p:spPr bwMode="auto">
          <a:xfrm flipH="1">
            <a:off x="7362657" y="4308754"/>
            <a:ext cx="1810684" cy="1197403"/>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A64230A6-E906-416A-BED2-3FC1D2432631}" type="slidenum">
              <a:rPr lang="en-US" smtClean="0"/>
              <a:t>26</a:t>
            </a:fld>
            <a:endParaRPr lang="en-US" dirty="0"/>
          </a:p>
        </p:txBody>
      </p:sp>
    </p:spTree>
    <p:custDataLst>
      <p:tags r:id="rId1"/>
    </p:custDataLst>
    <p:extLst>
      <p:ext uri="{BB962C8B-B14F-4D97-AF65-F5344CB8AC3E}">
        <p14:creationId xmlns:p14="http://schemas.microsoft.com/office/powerpoint/2010/main" val="2337075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16114" y="565150"/>
            <a:ext cx="8359775" cy="914400"/>
          </a:xfrm>
          <a:ln w="0"/>
          <a:effectLst/>
          <a:extLst>
            <a:ext uri="{53640926-AAD7-44D8-BBD7-CCE9431645EC}">
              <a14:shadowObscured xmlns:a14="http://schemas.microsoft.com/office/drawing/2010/main"/>
            </a:ext>
          </a:extLst>
        </p:spPr>
        <p:txBody>
          <a:bodyPr vert="horz" wrap="square" lIns="0" tIns="0" rIns="0" bIns="0" rtlCol="0" anchor="t">
            <a:normAutofit/>
          </a:bodyPr>
          <a:lstStyle/>
          <a:p>
            <a:pPr>
              <a:spcBef>
                <a:spcPts val="0"/>
              </a:spcBef>
              <a:tabLst>
                <a:tab pos="174625" algn="l"/>
              </a:tabLst>
            </a:pPr>
            <a:r>
              <a:rPr lang="en-US" dirty="0">
                <a:solidFill>
                  <a:schemeClr val="tx1"/>
                </a:solidFill>
              </a:rPr>
              <a:t>FOT – Flow resulting from pressure</a:t>
            </a:r>
          </a:p>
        </p:txBody>
      </p:sp>
      <p:grpSp>
        <p:nvGrpSpPr>
          <p:cNvPr id="5" name="Group 4"/>
          <p:cNvGrpSpPr/>
          <p:nvPr/>
        </p:nvGrpSpPr>
        <p:grpSpPr>
          <a:xfrm>
            <a:off x="2063552" y="1562548"/>
            <a:ext cx="8174306" cy="4421361"/>
            <a:chOff x="611560" y="1770172"/>
            <a:chExt cx="7776864" cy="4207981"/>
          </a:xfrm>
        </p:grpSpPr>
        <p:pic>
          <p:nvPicPr>
            <p:cNvPr id="1026" name="Picture 2"/>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611560" y="1916832"/>
              <a:ext cx="7776864" cy="4061321"/>
            </a:xfrm>
            <a:prstGeom prst="rect">
              <a:avLst/>
            </a:prstGeom>
            <a:ln/>
            <a:extLst/>
          </p:spPr>
          <p:style>
            <a:lnRef idx="2">
              <a:schemeClr val="accent1"/>
            </a:lnRef>
            <a:fillRef idx="1">
              <a:schemeClr val="lt1"/>
            </a:fillRef>
            <a:effectRef idx="0">
              <a:schemeClr val="accent1"/>
            </a:effectRef>
            <a:fontRef idx="minor">
              <a:schemeClr val="dk1"/>
            </a:fontRef>
          </p:style>
        </p:pic>
        <p:sp>
          <p:nvSpPr>
            <p:cNvPr id="6" name="Oval 5"/>
            <p:cNvSpPr/>
            <p:nvPr>
              <p:custDataLst>
                <p:tags r:id="rId6"/>
              </p:custDataLst>
            </p:nvPr>
          </p:nvSpPr>
          <p:spPr bwMode="auto">
            <a:xfrm>
              <a:off x="1907704" y="2924944"/>
              <a:ext cx="1440160" cy="648072"/>
            </a:xfrm>
            <a:prstGeom prst="ellipse">
              <a:avLst/>
            </a:prstGeom>
            <a:solidFill>
              <a:schemeClr val="lt1">
                <a:alpha val="0"/>
              </a:schemeClr>
            </a:solidFill>
            <a:ln w="19050">
              <a:solidFill>
                <a:schemeClr val="accent1">
                  <a:shade val="95000"/>
                  <a:satMod val="10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7" name="Line Callout 2 6"/>
            <p:cNvSpPr/>
            <p:nvPr>
              <p:custDataLst>
                <p:tags r:id="rId7"/>
              </p:custDataLst>
            </p:nvPr>
          </p:nvSpPr>
          <p:spPr bwMode="auto">
            <a:xfrm>
              <a:off x="2044809" y="1770172"/>
              <a:ext cx="1404156" cy="432048"/>
            </a:xfrm>
            <a:prstGeom prst="borderCallout2">
              <a:avLst>
                <a:gd name="adj1" fmla="val 102278"/>
                <a:gd name="adj2" fmla="val 44771"/>
                <a:gd name="adj3" fmla="val 160974"/>
                <a:gd name="adj4" fmla="val 36664"/>
                <a:gd name="adj5" fmla="val 260650"/>
                <a:gd name="adj6" fmla="val 38998"/>
              </a:avLst>
            </a:prstGeom>
            <a:ln w="1905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b="1" dirty="0">
                  <a:latin typeface="Arial" charset="0"/>
                </a:rPr>
                <a:t>FOT signal</a:t>
              </a:r>
            </a:p>
          </p:txBody>
        </p:sp>
      </p:grpSp>
      <p:grpSp>
        <p:nvGrpSpPr>
          <p:cNvPr id="4" name="Group 3"/>
          <p:cNvGrpSpPr/>
          <p:nvPr/>
        </p:nvGrpSpPr>
        <p:grpSpPr>
          <a:xfrm>
            <a:off x="3341768" y="3944555"/>
            <a:ext cx="1752200" cy="1495111"/>
            <a:chOff x="1741695" y="4019308"/>
            <a:chExt cx="1752200" cy="1495111"/>
          </a:xfrm>
          <a:solidFill>
            <a:schemeClr val="lt1">
              <a:alpha val="0"/>
            </a:schemeClr>
          </a:solidFill>
        </p:grpSpPr>
        <p:sp>
          <p:nvSpPr>
            <p:cNvPr id="9" name="Oval 8"/>
            <p:cNvSpPr/>
            <p:nvPr>
              <p:custDataLst>
                <p:tags r:id="rId3"/>
              </p:custDataLst>
            </p:nvPr>
          </p:nvSpPr>
          <p:spPr bwMode="auto">
            <a:xfrm rot="20470255">
              <a:off x="1833678" y="4866347"/>
              <a:ext cx="1660217" cy="648072"/>
            </a:xfrm>
            <a:prstGeom prst="ellipse">
              <a:avLst/>
            </a:prstGeom>
            <a:grpFill/>
            <a:ln w="1905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10" name="Line Callout 2 9"/>
            <p:cNvSpPr/>
            <p:nvPr>
              <p:custDataLst>
                <p:tags r:id="rId4"/>
              </p:custDataLst>
            </p:nvPr>
          </p:nvSpPr>
          <p:spPr bwMode="auto">
            <a:xfrm>
              <a:off x="1741695" y="4019308"/>
              <a:ext cx="1704195" cy="475183"/>
            </a:xfrm>
            <a:prstGeom prst="borderCallout2">
              <a:avLst>
                <a:gd name="adj1" fmla="val 98170"/>
                <a:gd name="adj2" fmla="val 10064"/>
                <a:gd name="adj3" fmla="val 161164"/>
                <a:gd name="adj4" fmla="val 19215"/>
                <a:gd name="adj5" fmla="val 187818"/>
                <a:gd name="adj6" fmla="val 42659"/>
              </a:avLst>
            </a:prstGeom>
            <a:ln w="1905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b="1" dirty="0">
                  <a:latin typeface="Arial" charset="0"/>
                </a:rPr>
                <a:t>Resulting flow</a:t>
              </a:r>
            </a:p>
          </p:txBody>
        </p:sp>
      </p:grpSp>
      <p:sp>
        <p:nvSpPr>
          <p:cNvPr id="8" name="Slide Number Placeholder 7"/>
          <p:cNvSpPr>
            <a:spLocks noGrp="1"/>
          </p:cNvSpPr>
          <p:nvPr>
            <p:ph type="sldNum" sz="quarter" idx="10"/>
          </p:nvPr>
        </p:nvSpPr>
        <p:spPr/>
        <p:txBody>
          <a:bodyPr/>
          <a:lstStyle/>
          <a:p>
            <a:fld id="{20117264-5BBD-4983-BABC-9839F1C1C1E6}" type="slidenum">
              <a:rPr lang="en-US" smtClean="0"/>
              <a:pPr/>
              <a:t>27</a:t>
            </a:fld>
            <a:endParaRPr lang="en-US" dirty="0"/>
          </a:p>
        </p:txBody>
      </p:sp>
    </p:spTree>
    <p:custDataLst>
      <p:tags r:id="rId1"/>
    </p:custDataLst>
    <p:extLst>
      <p:ext uri="{BB962C8B-B14F-4D97-AF65-F5344CB8AC3E}">
        <p14:creationId xmlns:p14="http://schemas.microsoft.com/office/powerpoint/2010/main" val="260855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916114" y="565150"/>
            <a:ext cx="8359775" cy="914400"/>
          </a:xfrm>
          <a:ln w="0"/>
          <a:effectLst/>
          <a:extLst>
            <a:ext uri="{53640926-AAD7-44D8-BBD7-CCE9431645EC}">
              <a14:shadowObscured xmlns:a14="http://schemas.microsoft.com/office/drawing/2010/main"/>
            </a:ext>
          </a:extLst>
        </p:spPr>
        <p:txBody>
          <a:bodyPr vert="horz" wrap="square" lIns="0" tIns="0" rIns="0" bIns="0" rtlCol="0" anchor="t">
            <a:normAutofit/>
          </a:bodyPr>
          <a:lstStyle/>
          <a:p>
            <a:pPr>
              <a:spcBef>
                <a:spcPts val="0"/>
              </a:spcBef>
            </a:pPr>
            <a:r>
              <a:rPr lang="en-US" dirty="0"/>
              <a:t>FOT </a:t>
            </a:r>
            <a:r>
              <a:rPr lang="en-US" dirty="0">
                <a:cs typeface="Arial"/>
              </a:rPr>
              <a:t>–</a:t>
            </a:r>
            <a:r>
              <a:rPr lang="en-US" dirty="0"/>
              <a:t> Patent vs. Obstructed Airway </a:t>
            </a:r>
          </a:p>
        </p:txBody>
      </p:sp>
      <p:sp>
        <p:nvSpPr>
          <p:cNvPr id="3" name="Text Placeholder 2"/>
          <p:cNvSpPr>
            <a:spLocks noGrp="1"/>
          </p:cNvSpPr>
          <p:nvPr>
            <p:ph type="body" idx="1"/>
            <p:custDataLst>
              <p:tags r:id="rId3"/>
            </p:custDataLst>
          </p:nvPr>
        </p:nvSpPr>
        <p:spPr>
          <a:xfrm>
            <a:off x="1916114" y="1714500"/>
            <a:ext cx="8359775" cy="4381500"/>
          </a:xfrm>
          <a:ln w="0"/>
          <a:effectLst/>
          <a:extLst>
            <a:ext uri="{53640926-AAD7-44D8-BBD7-CCE9431645EC}">
              <a14:shadowObscured xmlns:a14="http://schemas.microsoft.com/office/drawing/2010/main"/>
            </a:ext>
          </a:extLst>
        </p:spPr>
        <p:txBody>
          <a:bodyPr vert="horz" wrap="square" lIns="0" tIns="0" rIns="0" bIns="0" rtlCol="0">
            <a:normAutofit/>
          </a:bodyPr>
          <a:lstStyle/>
          <a:p>
            <a:endParaRPr lang="en-US" dirty="0"/>
          </a:p>
        </p:txBody>
      </p:sp>
      <p:pic>
        <p:nvPicPr>
          <p:cNvPr id="2050" name="Picture 2"/>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1703513" y="1268760"/>
            <a:ext cx="881883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1786027" y="4077072"/>
            <a:ext cx="8916851" cy="228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custDataLst>
              <p:tags r:id="rId6"/>
            </p:custDataLst>
          </p:nvPr>
        </p:nvSpPr>
        <p:spPr bwMode="auto">
          <a:xfrm>
            <a:off x="1987440" y="1123980"/>
            <a:ext cx="2524385" cy="360804"/>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600" dirty="0">
                <a:solidFill>
                  <a:srgbClr val="000000"/>
                </a:solidFill>
                <a:latin typeface="Arial" charset="0"/>
              </a:rPr>
              <a:t>Patent/Normal airway</a:t>
            </a:r>
          </a:p>
        </p:txBody>
      </p:sp>
      <p:sp>
        <p:nvSpPr>
          <p:cNvPr id="13" name="Oval 12"/>
          <p:cNvSpPr/>
          <p:nvPr>
            <p:custDataLst>
              <p:tags r:id="rId7"/>
            </p:custDataLst>
          </p:nvPr>
        </p:nvSpPr>
        <p:spPr bwMode="auto">
          <a:xfrm rot="20947247">
            <a:off x="2783633" y="4881203"/>
            <a:ext cx="1836203" cy="708037"/>
          </a:xfrm>
          <a:prstGeom prst="ellipse">
            <a:avLst/>
          </a:prstGeom>
          <a:solidFill>
            <a:schemeClr val="lt1">
              <a:alpha val="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14" name="Line Callout 2 13"/>
          <p:cNvSpPr/>
          <p:nvPr>
            <p:custDataLst>
              <p:tags r:id="rId8"/>
            </p:custDataLst>
          </p:nvPr>
        </p:nvSpPr>
        <p:spPr bwMode="auto">
          <a:xfrm>
            <a:off x="5231904" y="6083077"/>
            <a:ext cx="3816424" cy="379978"/>
          </a:xfrm>
          <a:prstGeom prst="borderCallout2">
            <a:avLst>
              <a:gd name="adj1" fmla="val 48943"/>
              <a:gd name="adj2" fmla="val 316"/>
              <a:gd name="adj3" fmla="val 53761"/>
              <a:gd name="adj4" fmla="val -18322"/>
              <a:gd name="adj5" fmla="val -155671"/>
              <a:gd name="adj6" fmla="val -289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a:latin typeface="Arial" charset="0"/>
              </a:rPr>
              <a:t>Resulting flow (higher resistance)</a:t>
            </a:r>
          </a:p>
        </p:txBody>
      </p:sp>
      <p:sp>
        <p:nvSpPr>
          <p:cNvPr id="15" name="Oval 14"/>
          <p:cNvSpPr/>
          <p:nvPr>
            <p:custDataLst>
              <p:tags r:id="rId9"/>
            </p:custDataLst>
          </p:nvPr>
        </p:nvSpPr>
        <p:spPr bwMode="auto">
          <a:xfrm rot="20894768">
            <a:off x="2936032" y="2132856"/>
            <a:ext cx="2151856" cy="936104"/>
          </a:xfrm>
          <a:prstGeom prst="ellipse">
            <a:avLst/>
          </a:prstGeom>
          <a:solidFill>
            <a:schemeClr val="lt1">
              <a:alpha val="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16" name="Line Callout 2 15"/>
          <p:cNvSpPr/>
          <p:nvPr>
            <p:custDataLst>
              <p:tags r:id="rId10"/>
            </p:custDataLst>
          </p:nvPr>
        </p:nvSpPr>
        <p:spPr bwMode="auto">
          <a:xfrm>
            <a:off x="6244451" y="3570941"/>
            <a:ext cx="3528392" cy="375763"/>
          </a:xfrm>
          <a:prstGeom prst="borderCallout2">
            <a:avLst>
              <a:gd name="adj1" fmla="val 53287"/>
              <a:gd name="adj2" fmla="val -804"/>
              <a:gd name="adj3" fmla="val 54683"/>
              <a:gd name="adj4" fmla="val -16047"/>
              <a:gd name="adj5" fmla="val -178080"/>
              <a:gd name="adj6" fmla="val -4568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a:latin typeface="Arial" charset="0"/>
              </a:rPr>
              <a:t>Resulting flow (low resistance)</a:t>
            </a:r>
          </a:p>
        </p:txBody>
      </p:sp>
      <p:sp>
        <p:nvSpPr>
          <p:cNvPr id="18" name="Rectangle 17"/>
          <p:cNvSpPr/>
          <p:nvPr>
            <p:custDataLst>
              <p:tags r:id="rId11"/>
            </p:custDataLst>
          </p:nvPr>
        </p:nvSpPr>
        <p:spPr bwMode="auto">
          <a:xfrm>
            <a:off x="2067173" y="3960468"/>
            <a:ext cx="2156620" cy="360804"/>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600" dirty="0">
                <a:solidFill>
                  <a:srgbClr val="000000"/>
                </a:solidFill>
                <a:latin typeface="Arial" charset="0"/>
              </a:rPr>
              <a:t>Obstructed airway</a:t>
            </a:r>
          </a:p>
        </p:txBody>
      </p:sp>
      <p:sp>
        <p:nvSpPr>
          <p:cNvPr id="6" name="Slide Number Placeholder 5"/>
          <p:cNvSpPr>
            <a:spLocks noGrp="1"/>
          </p:cNvSpPr>
          <p:nvPr>
            <p:ph type="sldNum" sz="quarter" idx="10"/>
          </p:nvPr>
        </p:nvSpPr>
        <p:spPr/>
        <p:txBody>
          <a:bodyPr/>
          <a:lstStyle/>
          <a:p>
            <a:fld id="{20117264-5BBD-4983-BABC-9839F1C1C1E6}" type="slidenum">
              <a:rPr lang="en-US" smtClean="0"/>
              <a:pPr/>
              <a:t>28</a:t>
            </a:fld>
            <a:endParaRPr lang="en-US" dirty="0"/>
          </a:p>
        </p:txBody>
      </p:sp>
    </p:spTree>
    <p:custDataLst>
      <p:tags r:id="rId1"/>
    </p:custDataLst>
    <p:extLst>
      <p:ext uri="{BB962C8B-B14F-4D97-AF65-F5344CB8AC3E}">
        <p14:creationId xmlns:p14="http://schemas.microsoft.com/office/powerpoint/2010/main" val="175035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custDataLst>
              <p:tags r:id="rId2"/>
            </p:custDataLst>
          </p:nvPr>
        </p:nvSpPr>
        <p:spPr/>
        <p:txBody>
          <a:bodyPr/>
          <a:lstStyle/>
          <a:p>
            <a:r>
              <a:rPr lang="en-US" dirty="0"/>
              <a:t>Maintaining Tidal Volume and Airway Patency</a:t>
            </a:r>
          </a:p>
        </p:txBody>
      </p:sp>
      <p:grpSp>
        <p:nvGrpSpPr>
          <p:cNvPr id="3" name="Group 5"/>
          <p:cNvGrpSpPr>
            <a:grpSpLocks/>
          </p:cNvGrpSpPr>
          <p:nvPr/>
        </p:nvGrpSpPr>
        <p:grpSpPr bwMode="auto">
          <a:xfrm>
            <a:off x="2755047" y="3871599"/>
            <a:ext cx="7429870" cy="127996"/>
            <a:chOff x="477" y="3396"/>
            <a:chExt cx="5229" cy="91"/>
          </a:xfrm>
        </p:grpSpPr>
        <p:sp>
          <p:nvSpPr>
            <p:cNvPr id="29767" name="Line 6"/>
            <p:cNvSpPr>
              <a:spLocks noChangeShapeType="1"/>
            </p:cNvSpPr>
            <p:nvPr/>
          </p:nvSpPr>
          <p:spPr bwMode="auto">
            <a:xfrm flipV="1">
              <a:off x="477" y="3396"/>
              <a:ext cx="5229" cy="19"/>
            </a:xfrm>
            <a:prstGeom prst="line">
              <a:avLst/>
            </a:prstGeom>
            <a:noFill/>
            <a:ln w="28575">
              <a:solidFill>
                <a:srgbClr val="38B0E8"/>
              </a:solidFill>
              <a:round/>
              <a:headEnd/>
              <a:tailEnd/>
            </a:ln>
          </p:spPr>
          <p:txBody>
            <a:bodyPr/>
            <a:lstStyle/>
            <a:p>
              <a:pPr>
                <a:defRPr/>
              </a:pPr>
              <a:endParaRPr lang="en-US" dirty="0">
                <a:latin typeface="+mj-lt"/>
              </a:endParaRPr>
            </a:p>
          </p:txBody>
        </p:sp>
        <p:sp>
          <p:nvSpPr>
            <p:cNvPr id="29768" name="Rectangle 7"/>
            <p:cNvSpPr>
              <a:spLocks noChangeArrowheads="1"/>
            </p:cNvSpPr>
            <p:nvPr/>
          </p:nvSpPr>
          <p:spPr bwMode="auto">
            <a:xfrm>
              <a:off x="479" y="3414"/>
              <a:ext cx="234" cy="73"/>
            </a:xfrm>
            <a:prstGeom prst="rect">
              <a:avLst/>
            </a:prstGeom>
            <a:solidFill>
              <a:srgbClr val="38B0E8"/>
            </a:solidFill>
            <a:ln w="28575" algn="ctr">
              <a:solidFill>
                <a:srgbClr val="38B0E8"/>
              </a:solidFill>
              <a:miter lim="800000"/>
              <a:headEnd/>
              <a:tailEnd/>
            </a:ln>
          </p:spPr>
          <p:txBody>
            <a:bodyPr wrap="none" anchor="ctr"/>
            <a:lstStyle/>
            <a:p>
              <a:pPr>
                <a:defRPr/>
              </a:pPr>
              <a:r>
                <a:rPr lang="fr-FR" sz="709" b="1" dirty="0"/>
                <a:t>EPAP</a:t>
              </a:r>
            </a:p>
          </p:txBody>
        </p:sp>
      </p:grpSp>
      <p:grpSp>
        <p:nvGrpSpPr>
          <p:cNvPr id="2" name="Group 2"/>
          <p:cNvGrpSpPr>
            <a:grpSpLocks/>
          </p:cNvGrpSpPr>
          <p:nvPr/>
        </p:nvGrpSpPr>
        <p:grpSpPr bwMode="auto">
          <a:xfrm>
            <a:off x="2084560" y="4111334"/>
            <a:ext cx="8113976" cy="229269"/>
            <a:chOff x="66" y="3568"/>
            <a:chExt cx="5650" cy="163"/>
          </a:xfrm>
        </p:grpSpPr>
        <p:sp>
          <p:nvSpPr>
            <p:cNvPr id="29769" name="Line 3"/>
            <p:cNvSpPr>
              <a:spLocks noChangeShapeType="1"/>
            </p:cNvSpPr>
            <p:nvPr/>
          </p:nvSpPr>
          <p:spPr bwMode="auto">
            <a:xfrm>
              <a:off x="543" y="3648"/>
              <a:ext cx="5173" cy="0"/>
            </a:xfrm>
            <a:prstGeom prst="line">
              <a:avLst/>
            </a:prstGeom>
            <a:noFill/>
            <a:ln w="38100">
              <a:solidFill>
                <a:srgbClr val="00FF00"/>
              </a:solidFill>
              <a:prstDash val="dash"/>
              <a:round/>
              <a:headEnd/>
              <a:tailEnd/>
            </a:ln>
          </p:spPr>
          <p:txBody>
            <a:bodyPr/>
            <a:lstStyle/>
            <a:p>
              <a:pPr>
                <a:defRPr/>
              </a:pPr>
              <a:endParaRPr lang="en-US" dirty="0">
                <a:latin typeface="+mj-lt"/>
              </a:endParaRPr>
            </a:p>
          </p:txBody>
        </p:sp>
        <p:sp>
          <p:nvSpPr>
            <p:cNvPr id="29770" name="Text Box 4"/>
            <p:cNvSpPr txBox="1">
              <a:spLocks noChangeArrowheads="1"/>
            </p:cNvSpPr>
            <p:nvPr/>
          </p:nvSpPr>
          <p:spPr bwMode="auto">
            <a:xfrm>
              <a:off x="66" y="3568"/>
              <a:ext cx="569" cy="163"/>
            </a:xfrm>
            <a:prstGeom prst="rect">
              <a:avLst/>
            </a:prstGeom>
            <a:noFill/>
            <a:ln w="38100" cap="rnd" algn="ctr">
              <a:noFill/>
              <a:prstDash val="sysDot"/>
              <a:miter lim="800000"/>
              <a:headEnd/>
              <a:tailEnd/>
            </a:ln>
          </p:spPr>
          <p:txBody>
            <a:bodyPr wrap="square">
              <a:spAutoFit/>
            </a:bodyPr>
            <a:lstStyle/>
            <a:p>
              <a:pPr>
                <a:spcBef>
                  <a:spcPct val="50000"/>
                </a:spcBef>
                <a:defRPr/>
              </a:pPr>
              <a:r>
                <a:rPr lang="fr-FR" sz="886" b="1" dirty="0"/>
                <a:t>Target Vt  </a:t>
              </a:r>
            </a:p>
          </p:txBody>
        </p:sp>
      </p:grpSp>
      <p:grpSp>
        <p:nvGrpSpPr>
          <p:cNvPr id="4" name="Group 8"/>
          <p:cNvGrpSpPr>
            <a:grpSpLocks/>
          </p:cNvGrpSpPr>
          <p:nvPr/>
        </p:nvGrpSpPr>
        <p:grpSpPr bwMode="auto">
          <a:xfrm>
            <a:off x="2745959" y="3530414"/>
            <a:ext cx="7439595" cy="106898"/>
            <a:chOff x="471" y="3163"/>
            <a:chExt cx="5289" cy="76"/>
          </a:xfrm>
        </p:grpSpPr>
        <p:sp>
          <p:nvSpPr>
            <p:cNvPr id="29765" name="Rectangle 9"/>
            <p:cNvSpPr>
              <a:spLocks noChangeArrowheads="1"/>
            </p:cNvSpPr>
            <p:nvPr/>
          </p:nvSpPr>
          <p:spPr bwMode="auto">
            <a:xfrm>
              <a:off x="477" y="3163"/>
              <a:ext cx="222" cy="72"/>
            </a:xfrm>
            <a:prstGeom prst="rect">
              <a:avLst/>
            </a:prstGeom>
            <a:solidFill>
              <a:srgbClr val="0B5ED7"/>
            </a:solidFill>
            <a:ln w="28575" algn="ctr">
              <a:solidFill>
                <a:srgbClr val="0B5ED7"/>
              </a:solidFill>
              <a:miter lim="800000"/>
              <a:headEnd/>
              <a:tailEnd/>
            </a:ln>
          </p:spPr>
          <p:txBody>
            <a:bodyPr wrap="none" anchor="ctr"/>
            <a:lstStyle/>
            <a:p>
              <a:pPr>
                <a:defRPr/>
              </a:pPr>
              <a:r>
                <a:rPr lang="fr-FR" sz="709" b="1" dirty="0"/>
                <a:t>IPAP</a:t>
              </a:r>
            </a:p>
          </p:txBody>
        </p:sp>
        <p:sp>
          <p:nvSpPr>
            <p:cNvPr id="29766" name="Line 10"/>
            <p:cNvSpPr>
              <a:spLocks noChangeShapeType="1"/>
            </p:cNvSpPr>
            <p:nvPr/>
          </p:nvSpPr>
          <p:spPr bwMode="auto">
            <a:xfrm flipV="1">
              <a:off x="471" y="3235"/>
              <a:ext cx="5289" cy="4"/>
            </a:xfrm>
            <a:prstGeom prst="line">
              <a:avLst/>
            </a:prstGeom>
            <a:noFill/>
            <a:ln w="28575">
              <a:solidFill>
                <a:srgbClr val="0B5ED7"/>
              </a:solidFill>
              <a:round/>
              <a:headEnd/>
              <a:tailEnd/>
            </a:ln>
          </p:spPr>
          <p:txBody>
            <a:bodyPr/>
            <a:lstStyle/>
            <a:p>
              <a:pPr>
                <a:defRPr/>
              </a:pPr>
              <a:endParaRPr lang="en-US" dirty="0">
                <a:latin typeface="+mj-lt"/>
              </a:endParaRPr>
            </a:p>
          </p:txBody>
        </p:sp>
      </p:grpSp>
      <p:grpSp>
        <p:nvGrpSpPr>
          <p:cNvPr id="5" name="Group 11"/>
          <p:cNvGrpSpPr>
            <a:grpSpLocks/>
          </p:cNvGrpSpPr>
          <p:nvPr/>
        </p:nvGrpSpPr>
        <p:grpSpPr bwMode="auto">
          <a:xfrm>
            <a:off x="1939568" y="2461895"/>
            <a:ext cx="8245986" cy="1217274"/>
            <a:chOff x="-126" y="2641"/>
            <a:chExt cx="5863" cy="699"/>
          </a:xfrm>
        </p:grpSpPr>
        <p:sp>
          <p:nvSpPr>
            <p:cNvPr id="29762" name="Rectangle 12"/>
            <p:cNvSpPr>
              <a:spLocks noChangeArrowheads="1"/>
            </p:cNvSpPr>
            <p:nvPr/>
          </p:nvSpPr>
          <p:spPr bwMode="auto">
            <a:xfrm>
              <a:off x="-23" y="2666"/>
              <a:ext cx="5760" cy="641"/>
            </a:xfrm>
            <a:prstGeom prst="rect">
              <a:avLst/>
            </a:prstGeom>
            <a:solidFill>
              <a:srgbClr val="B5B3AF">
                <a:alpha val="54117"/>
              </a:srgbClr>
            </a:solidFill>
            <a:ln w="19050" cap="rnd" algn="ctr">
              <a:noFill/>
              <a:prstDash val="sysDot"/>
              <a:miter lim="800000"/>
              <a:headEnd/>
              <a:tailEnd/>
            </a:ln>
          </p:spPr>
          <p:txBody>
            <a:bodyPr wrap="none" anchor="ctr"/>
            <a:lstStyle/>
            <a:p>
              <a:pPr>
                <a:defRPr/>
              </a:pPr>
              <a:endParaRPr lang="fr-FR" dirty="0">
                <a:latin typeface="+mj-lt"/>
              </a:endParaRPr>
            </a:p>
          </p:txBody>
        </p:sp>
        <p:sp>
          <p:nvSpPr>
            <p:cNvPr id="29763" name="Text Box 13"/>
            <p:cNvSpPr txBox="1">
              <a:spLocks noChangeArrowheads="1"/>
            </p:cNvSpPr>
            <p:nvPr/>
          </p:nvSpPr>
          <p:spPr bwMode="auto">
            <a:xfrm>
              <a:off x="-38" y="3209"/>
              <a:ext cx="672" cy="131"/>
            </a:xfrm>
            <a:prstGeom prst="rect">
              <a:avLst/>
            </a:prstGeom>
            <a:noFill/>
            <a:ln w="19050" cap="rnd" algn="ctr">
              <a:noFill/>
              <a:prstDash val="sysDot"/>
              <a:miter lim="800000"/>
              <a:headEnd/>
              <a:tailEnd/>
            </a:ln>
          </p:spPr>
          <p:txBody>
            <a:bodyPr>
              <a:spAutoFit/>
            </a:bodyPr>
            <a:lstStyle/>
            <a:p>
              <a:pPr>
                <a:spcBef>
                  <a:spcPct val="50000"/>
                </a:spcBef>
                <a:defRPr/>
              </a:pPr>
              <a:r>
                <a:rPr lang="fr-FR" sz="886" b="1" dirty="0"/>
                <a:t> PS min</a:t>
              </a:r>
            </a:p>
          </p:txBody>
        </p:sp>
        <p:sp>
          <p:nvSpPr>
            <p:cNvPr id="29764" name="Text Box 14"/>
            <p:cNvSpPr txBox="1">
              <a:spLocks noChangeArrowheads="1"/>
            </p:cNvSpPr>
            <p:nvPr/>
          </p:nvSpPr>
          <p:spPr bwMode="auto">
            <a:xfrm>
              <a:off x="-126" y="2641"/>
              <a:ext cx="672" cy="131"/>
            </a:xfrm>
            <a:prstGeom prst="rect">
              <a:avLst/>
            </a:prstGeom>
            <a:noFill/>
            <a:ln w="19050" cap="rnd" algn="ctr">
              <a:noFill/>
              <a:prstDash val="sysDot"/>
              <a:miter lim="800000"/>
              <a:headEnd/>
              <a:tailEnd/>
            </a:ln>
          </p:spPr>
          <p:txBody>
            <a:bodyPr anchorCtr="1">
              <a:spAutoFit/>
            </a:bodyPr>
            <a:lstStyle/>
            <a:p>
              <a:pPr>
                <a:spcBef>
                  <a:spcPct val="50000"/>
                </a:spcBef>
                <a:defRPr/>
              </a:pPr>
              <a:r>
                <a:rPr lang="fr-FR" sz="886" b="1" dirty="0"/>
                <a:t>PS max</a:t>
              </a:r>
            </a:p>
          </p:txBody>
        </p:sp>
      </p:grpSp>
      <p:sp>
        <p:nvSpPr>
          <p:cNvPr id="291898" name="Line 58"/>
          <p:cNvSpPr>
            <a:spLocks noChangeShapeType="1"/>
          </p:cNvSpPr>
          <p:nvPr>
            <p:custDataLst>
              <p:tags r:id="rId3"/>
            </p:custDataLst>
          </p:nvPr>
        </p:nvSpPr>
        <p:spPr bwMode="auto">
          <a:xfrm>
            <a:off x="3128973" y="2603494"/>
            <a:ext cx="0" cy="2001528"/>
          </a:xfrm>
          <a:prstGeom prst="line">
            <a:avLst/>
          </a:prstGeom>
          <a:noFill/>
          <a:ln w="19050">
            <a:solidFill>
              <a:srgbClr val="5D5C5B"/>
            </a:solidFill>
            <a:round/>
            <a:headEnd/>
            <a:tailEnd/>
          </a:ln>
        </p:spPr>
        <p:txBody>
          <a:bodyPr/>
          <a:lstStyle/>
          <a:p>
            <a:pPr>
              <a:defRPr/>
            </a:pPr>
            <a:endParaRPr lang="en-US" dirty="0">
              <a:latin typeface="+mj-lt"/>
            </a:endParaRPr>
          </a:p>
        </p:txBody>
      </p:sp>
      <p:sp>
        <p:nvSpPr>
          <p:cNvPr id="69" name="Rectangle 12"/>
          <p:cNvSpPr>
            <a:spLocks noChangeArrowheads="1"/>
          </p:cNvSpPr>
          <p:nvPr>
            <p:custDataLst>
              <p:tags r:id="rId4"/>
            </p:custDataLst>
          </p:nvPr>
        </p:nvSpPr>
        <p:spPr bwMode="auto">
          <a:xfrm>
            <a:off x="2083795" y="3194707"/>
            <a:ext cx="8101123" cy="684994"/>
          </a:xfrm>
          <a:prstGeom prst="rect">
            <a:avLst/>
          </a:prstGeom>
          <a:solidFill>
            <a:schemeClr val="accent1">
              <a:alpha val="54000"/>
            </a:schemeClr>
          </a:solidFill>
          <a:ln w="19050" cap="rnd" algn="ctr">
            <a:noFill/>
            <a:prstDash val="sysDot"/>
            <a:miter lim="800000"/>
            <a:headEnd/>
            <a:tailEnd/>
          </a:ln>
        </p:spPr>
        <p:txBody>
          <a:bodyPr wrap="none" anchor="ctr"/>
          <a:lstStyle/>
          <a:p>
            <a:pPr>
              <a:defRPr/>
            </a:pPr>
            <a:endParaRPr lang="fr-FR" dirty="0">
              <a:latin typeface="+mj-lt"/>
            </a:endParaRPr>
          </a:p>
        </p:txBody>
      </p:sp>
      <p:sp>
        <p:nvSpPr>
          <p:cNvPr id="70" name="Text Box 13"/>
          <p:cNvSpPr txBox="1">
            <a:spLocks noChangeArrowheads="1"/>
          </p:cNvSpPr>
          <p:nvPr>
            <p:custDataLst>
              <p:tags r:id="rId5"/>
            </p:custDataLst>
          </p:nvPr>
        </p:nvSpPr>
        <p:spPr bwMode="auto">
          <a:xfrm>
            <a:off x="9424008" y="3703107"/>
            <a:ext cx="761656" cy="228652"/>
          </a:xfrm>
          <a:prstGeom prst="rect">
            <a:avLst/>
          </a:prstGeom>
          <a:noFill/>
          <a:ln w="19050" cap="rnd" algn="ctr">
            <a:noFill/>
            <a:prstDash val="sysDot"/>
            <a:miter lim="800000"/>
            <a:headEnd/>
            <a:tailEnd/>
          </a:ln>
        </p:spPr>
        <p:txBody>
          <a:bodyPr wrap="square">
            <a:spAutoFit/>
          </a:bodyPr>
          <a:lstStyle/>
          <a:p>
            <a:pPr>
              <a:spcBef>
                <a:spcPct val="50000"/>
              </a:spcBef>
              <a:defRPr/>
            </a:pPr>
            <a:r>
              <a:rPr lang="fr-FR" sz="886" b="1" dirty="0"/>
              <a:t> EPAP min</a:t>
            </a:r>
          </a:p>
        </p:txBody>
      </p:sp>
      <p:sp>
        <p:nvSpPr>
          <p:cNvPr id="71" name="Text Box 14"/>
          <p:cNvSpPr txBox="1">
            <a:spLocks noChangeArrowheads="1"/>
          </p:cNvSpPr>
          <p:nvPr>
            <p:custDataLst>
              <p:tags r:id="rId6"/>
            </p:custDataLst>
          </p:nvPr>
        </p:nvSpPr>
        <p:spPr bwMode="auto">
          <a:xfrm>
            <a:off x="9307302" y="3137040"/>
            <a:ext cx="945131" cy="228652"/>
          </a:xfrm>
          <a:prstGeom prst="rect">
            <a:avLst/>
          </a:prstGeom>
          <a:noFill/>
          <a:ln w="19050" cap="rnd" algn="ctr">
            <a:noFill/>
            <a:prstDash val="sysDot"/>
            <a:miter lim="800000"/>
            <a:headEnd/>
            <a:tailEnd/>
          </a:ln>
        </p:spPr>
        <p:txBody>
          <a:bodyPr anchorCtr="1">
            <a:spAutoFit/>
          </a:bodyPr>
          <a:lstStyle/>
          <a:p>
            <a:pPr>
              <a:spcBef>
                <a:spcPct val="50000"/>
              </a:spcBef>
              <a:defRPr/>
            </a:pPr>
            <a:r>
              <a:rPr lang="fr-FR" sz="886" b="1" dirty="0"/>
              <a:t>EPAP max</a:t>
            </a:r>
          </a:p>
        </p:txBody>
      </p:sp>
      <p:cxnSp>
        <p:nvCxnSpPr>
          <p:cNvPr id="15" name="Elbow Connector 14"/>
          <p:cNvCxnSpPr/>
          <p:nvPr>
            <p:custDataLst>
              <p:tags r:id="rId7"/>
            </p:custDataLst>
          </p:nvPr>
        </p:nvCxnSpPr>
        <p:spPr>
          <a:xfrm>
            <a:off x="5459527" y="4892422"/>
            <a:ext cx="3105674" cy="67515"/>
          </a:xfrm>
          <a:prstGeom prst="bentConnector3">
            <a:avLst>
              <a:gd name="adj1" fmla="val 5516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8"/>
            </p:custDataLst>
          </p:nvPr>
        </p:nvCxnSpPr>
        <p:spPr>
          <a:xfrm>
            <a:off x="3134167" y="4892421"/>
            <a:ext cx="2325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 Box 4"/>
          <p:cNvSpPr txBox="1">
            <a:spLocks noChangeArrowheads="1"/>
          </p:cNvSpPr>
          <p:nvPr>
            <p:custDataLst>
              <p:tags r:id="rId9"/>
            </p:custDataLst>
          </p:nvPr>
        </p:nvSpPr>
        <p:spPr bwMode="auto">
          <a:xfrm>
            <a:off x="2084561" y="4743326"/>
            <a:ext cx="878164" cy="228652"/>
          </a:xfrm>
          <a:prstGeom prst="rect">
            <a:avLst/>
          </a:prstGeom>
          <a:noFill/>
          <a:ln w="38100" cap="rnd" algn="ctr">
            <a:noFill/>
            <a:prstDash val="sysDot"/>
            <a:miter lim="800000"/>
            <a:headEnd/>
            <a:tailEnd/>
          </a:ln>
        </p:spPr>
        <p:txBody>
          <a:bodyPr wrap="square">
            <a:spAutoFit/>
          </a:bodyPr>
          <a:lstStyle/>
          <a:p>
            <a:pPr>
              <a:spcBef>
                <a:spcPct val="50000"/>
              </a:spcBef>
              <a:defRPr/>
            </a:pPr>
            <a:r>
              <a:rPr lang="fr-FR" sz="886" b="1" dirty="0" err="1"/>
              <a:t>Resistance</a:t>
            </a:r>
            <a:r>
              <a:rPr lang="fr-FR" sz="886" b="1" dirty="0"/>
              <a:t>   </a:t>
            </a:r>
          </a:p>
        </p:txBody>
      </p:sp>
      <p:grpSp>
        <p:nvGrpSpPr>
          <p:cNvPr id="21" name="Group 20"/>
          <p:cNvGrpSpPr/>
          <p:nvPr/>
        </p:nvGrpSpPr>
        <p:grpSpPr>
          <a:xfrm>
            <a:off x="8430172" y="2974892"/>
            <a:ext cx="1776155" cy="1579957"/>
            <a:chOff x="7162800" y="3093592"/>
            <a:chExt cx="2004646" cy="1783209"/>
          </a:xfrm>
        </p:grpSpPr>
        <p:sp>
          <p:nvSpPr>
            <p:cNvPr id="29724" name="Freeform 48"/>
            <p:cNvSpPr>
              <a:spLocks/>
            </p:cNvSpPr>
            <p:nvPr/>
          </p:nvSpPr>
          <p:spPr bwMode="auto">
            <a:xfrm>
              <a:off x="7283524" y="3169792"/>
              <a:ext cx="387586" cy="960120"/>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5" name="Freeform 49"/>
            <p:cNvSpPr>
              <a:spLocks/>
            </p:cNvSpPr>
            <p:nvPr/>
          </p:nvSpPr>
          <p:spPr bwMode="auto">
            <a:xfrm>
              <a:off x="7655225" y="3093592"/>
              <a:ext cx="382821" cy="1030288"/>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6" name="Freeform 50"/>
            <p:cNvSpPr>
              <a:spLocks/>
            </p:cNvSpPr>
            <p:nvPr/>
          </p:nvSpPr>
          <p:spPr bwMode="auto">
            <a:xfrm>
              <a:off x="8036457" y="3276472"/>
              <a:ext cx="387586" cy="839788"/>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7" name="Freeform 51"/>
            <p:cNvSpPr>
              <a:spLocks/>
            </p:cNvSpPr>
            <p:nvPr/>
          </p:nvSpPr>
          <p:spPr bwMode="auto">
            <a:xfrm>
              <a:off x="8409747" y="3459352"/>
              <a:ext cx="382821" cy="654050"/>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8" name="Freeform 52"/>
            <p:cNvSpPr>
              <a:spLocks/>
            </p:cNvSpPr>
            <p:nvPr/>
          </p:nvSpPr>
          <p:spPr bwMode="auto">
            <a:xfrm>
              <a:off x="8784625" y="3459352"/>
              <a:ext cx="382821" cy="654050"/>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9" name="Freeform 53"/>
            <p:cNvSpPr>
              <a:spLocks/>
            </p:cNvSpPr>
            <p:nvPr/>
          </p:nvSpPr>
          <p:spPr bwMode="auto">
            <a:xfrm>
              <a:off x="7162800" y="4451350"/>
              <a:ext cx="366936" cy="425450"/>
            </a:xfrm>
            <a:custGeom>
              <a:avLst/>
              <a:gdLst>
                <a:gd name="T0" fmla="*/ 0 w 1123"/>
                <a:gd name="T1" fmla="*/ 0 h 1000"/>
                <a:gd name="T2" fmla="*/ 0 w 1123"/>
                <a:gd name="T3" fmla="*/ 0 h 1000"/>
                <a:gd name="T4" fmla="*/ 0 w 1123"/>
                <a:gd name="T5" fmla="*/ 0 h 1000"/>
                <a:gd name="T6" fmla="*/ 0 w 1123"/>
                <a:gd name="T7" fmla="*/ 0 h 1000"/>
                <a:gd name="T8" fmla="*/ 0 w 1123"/>
                <a:gd name="T9" fmla="*/ 0 h 1000"/>
                <a:gd name="T10" fmla="*/ 0 w 1123"/>
                <a:gd name="T11" fmla="*/ 0 h 1000"/>
                <a:gd name="T12" fmla="*/ 0 w 1123"/>
                <a:gd name="T13" fmla="*/ 0 h 1000"/>
                <a:gd name="T14" fmla="*/ 0 w 1123"/>
                <a:gd name="T15" fmla="*/ 0 h 1000"/>
                <a:gd name="T16" fmla="*/ 0 w 1123"/>
                <a:gd name="T17" fmla="*/ 0 h 1000"/>
                <a:gd name="T18" fmla="*/ 0 w 1123"/>
                <a:gd name="T19" fmla="*/ 0 h 1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3"/>
                <a:gd name="T31" fmla="*/ 0 h 1000"/>
                <a:gd name="T32" fmla="*/ 1123 w 1123"/>
                <a:gd name="T33" fmla="*/ 1000 h 1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3" h="1000">
                  <a:moveTo>
                    <a:pt x="0" y="1000"/>
                  </a:moveTo>
                  <a:cubicBezTo>
                    <a:pt x="165" y="924"/>
                    <a:pt x="331" y="848"/>
                    <a:pt x="416" y="767"/>
                  </a:cubicBezTo>
                  <a:cubicBezTo>
                    <a:pt x="501" y="686"/>
                    <a:pt x="493" y="607"/>
                    <a:pt x="511" y="512"/>
                  </a:cubicBezTo>
                  <a:cubicBezTo>
                    <a:pt x="529" y="417"/>
                    <a:pt x="504" y="279"/>
                    <a:pt x="525" y="198"/>
                  </a:cubicBezTo>
                  <a:cubicBezTo>
                    <a:pt x="546" y="117"/>
                    <a:pt x="563" y="46"/>
                    <a:pt x="635" y="23"/>
                  </a:cubicBezTo>
                  <a:cubicBezTo>
                    <a:pt x="707" y="0"/>
                    <a:pt x="889" y="28"/>
                    <a:pt x="956" y="60"/>
                  </a:cubicBezTo>
                  <a:cubicBezTo>
                    <a:pt x="1023" y="92"/>
                    <a:pt x="1018" y="129"/>
                    <a:pt x="1036" y="213"/>
                  </a:cubicBezTo>
                  <a:cubicBezTo>
                    <a:pt x="1054" y="297"/>
                    <a:pt x="1057" y="451"/>
                    <a:pt x="1065" y="563"/>
                  </a:cubicBezTo>
                  <a:cubicBezTo>
                    <a:pt x="1073" y="675"/>
                    <a:pt x="1077" y="815"/>
                    <a:pt x="1087" y="884"/>
                  </a:cubicBezTo>
                  <a:cubicBezTo>
                    <a:pt x="1097" y="953"/>
                    <a:pt x="1117" y="963"/>
                    <a:pt x="1123" y="978"/>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30" name="Freeform 54"/>
            <p:cNvSpPr>
              <a:spLocks/>
            </p:cNvSpPr>
            <p:nvPr/>
          </p:nvSpPr>
          <p:spPr bwMode="auto">
            <a:xfrm>
              <a:off x="7526559" y="4464050"/>
              <a:ext cx="406648" cy="407988"/>
            </a:xfrm>
            <a:custGeom>
              <a:avLst/>
              <a:gdLst>
                <a:gd name="T0" fmla="*/ 0 w 254"/>
                <a:gd name="T1" fmla="*/ 257 h 257"/>
                <a:gd name="T2" fmla="*/ 93 w 254"/>
                <a:gd name="T3" fmla="*/ 197 h 257"/>
                <a:gd name="T4" fmla="*/ 114 w 254"/>
                <a:gd name="T5" fmla="*/ 132 h 257"/>
                <a:gd name="T6" fmla="*/ 117 w 254"/>
                <a:gd name="T7" fmla="*/ 51 h 257"/>
                <a:gd name="T8" fmla="*/ 142 w 254"/>
                <a:gd name="T9" fmla="*/ 6 h 257"/>
                <a:gd name="T10" fmla="*/ 214 w 254"/>
                <a:gd name="T11" fmla="*/ 15 h 257"/>
                <a:gd name="T12" fmla="*/ 232 w 254"/>
                <a:gd name="T13" fmla="*/ 55 h 257"/>
                <a:gd name="T14" fmla="*/ 238 w 254"/>
                <a:gd name="T15" fmla="*/ 145 h 257"/>
                <a:gd name="T16" fmla="*/ 243 w 254"/>
                <a:gd name="T17" fmla="*/ 227 h 257"/>
                <a:gd name="T18" fmla="*/ 254 w 254"/>
                <a:gd name="T19" fmla="*/ 256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7"/>
                <a:gd name="T32" fmla="*/ 254 w 254"/>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7">
                  <a:moveTo>
                    <a:pt x="0" y="257"/>
                  </a:moveTo>
                  <a:cubicBezTo>
                    <a:pt x="37" y="237"/>
                    <a:pt x="74" y="218"/>
                    <a:pt x="93" y="197"/>
                  </a:cubicBezTo>
                  <a:cubicBezTo>
                    <a:pt x="112" y="176"/>
                    <a:pt x="110" y="156"/>
                    <a:pt x="114" y="132"/>
                  </a:cubicBezTo>
                  <a:cubicBezTo>
                    <a:pt x="118" y="107"/>
                    <a:pt x="113" y="72"/>
                    <a:pt x="117" y="51"/>
                  </a:cubicBezTo>
                  <a:cubicBezTo>
                    <a:pt x="122" y="30"/>
                    <a:pt x="126" y="12"/>
                    <a:pt x="142" y="6"/>
                  </a:cubicBezTo>
                  <a:cubicBezTo>
                    <a:pt x="158" y="0"/>
                    <a:pt x="199" y="7"/>
                    <a:pt x="214" y="15"/>
                  </a:cubicBezTo>
                  <a:cubicBezTo>
                    <a:pt x="229" y="24"/>
                    <a:pt x="228" y="33"/>
                    <a:pt x="232" y="55"/>
                  </a:cubicBezTo>
                  <a:cubicBezTo>
                    <a:pt x="236" y="76"/>
                    <a:pt x="236" y="116"/>
                    <a:pt x="238" y="145"/>
                  </a:cubicBezTo>
                  <a:cubicBezTo>
                    <a:pt x="240" y="173"/>
                    <a:pt x="240" y="209"/>
                    <a:pt x="243" y="227"/>
                  </a:cubicBezTo>
                  <a:cubicBezTo>
                    <a:pt x="246" y="245"/>
                    <a:pt x="252" y="250"/>
                    <a:pt x="254" y="256"/>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31" name="Freeform 55"/>
            <p:cNvSpPr>
              <a:spLocks/>
            </p:cNvSpPr>
            <p:nvPr/>
          </p:nvSpPr>
          <p:spPr bwMode="auto">
            <a:xfrm>
              <a:off x="7925264" y="4459288"/>
              <a:ext cx="398705" cy="417513"/>
            </a:xfrm>
            <a:custGeom>
              <a:avLst/>
              <a:gdLst>
                <a:gd name="T0" fmla="*/ 0 w 1123"/>
                <a:gd name="T1" fmla="*/ 0 h 1000"/>
                <a:gd name="T2" fmla="*/ 0 w 1123"/>
                <a:gd name="T3" fmla="*/ 0 h 1000"/>
                <a:gd name="T4" fmla="*/ 0 w 1123"/>
                <a:gd name="T5" fmla="*/ 0 h 1000"/>
                <a:gd name="T6" fmla="*/ 0 w 1123"/>
                <a:gd name="T7" fmla="*/ 0 h 1000"/>
                <a:gd name="T8" fmla="*/ 0 w 1123"/>
                <a:gd name="T9" fmla="*/ 0 h 1000"/>
                <a:gd name="T10" fmla="*/ 0 w 1123"/>
                <a:gd name="T11" fmla="*/ 0 h 1000"/>
                <a:gd name="T12" fmla="*/ 0 w 1123"/>
                <a:gd name="T13" fmla="*/ 0 h 1000"/>
                <a:gd name="T14" fmla="*/ 0 w 1123"/>
                <a:gd name="T15" fmla="*/ 0 h 1000"/>
                <a:gd name="T16" fmla="*/ 0 w 1123"/>
                <a:gd name="T17" fmla="*/ 0 h 1000"/>
                <a:gd name="T18" fmla="*/ 0 w 1123"/>
                <a:gd name="T19" fmla="*/ 0 h 1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3"/>
                <a:gd name="T31" fmla="*/ 0 h 1000"/>
                <a:gd name="T32" fmla="*/ 1123 w 1123"/>
                <a:gd name="T33" fmla="*/ 1000 h 1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3" h="1000">
                  <a:moveTo>
                    <a:pt x="0" y="1000"/>
                  </a:moveTo>
                  <a:cubicBezTo>
                    <a:pt x="165" y="924"/>
                    <a:pt x="331" y="848"/>
                    <a:pt x="416" y="767"/>
                  </a:cubicBezTo>
                  <a:cubicBezTo>
                    <a:pt x="501" y="686"/>
                    <a:pt x="493" y="607"/>
                    <a:pt x="511" y="512"/>
                  </a:cubicBezTo>
                  <a:cubicBezTo>
                    <a:pt x="529" y="417"/>
                    <a:pt x="504" y="279"/>
                    <a:pt x="525" y="198"/>
                  </a:cubicBezTo>
                  <a:cubicBezTo>
                    <a:pt x="546" y="117"/>
                    <a:pt x="563" y="46"/>
                    <a:pt x="635" y="23"/>
                  </a:cubicBezTo>
                  <a:cubicBezTo>
                    <a:pt x="707" y="0"/>
                    <a:pt x="889" y="28"/>
                    <a:pt x="956" y="60"/>
                  </a:cubicBezTo>
                  <a:cubicBezTo>
                    <a:pt x="1023" y="92"/>
                    <a:pt x="1018" y="129"/>
                    <a:pt x="1036" y="213"/>
                  </a:cubicBezTo>
                  <a:cubicBezTo>
                    <a:pt x="1054" y="297"/>
                    <a:pt x="1057" y="451"/>
                    <a:pt x="1065" y="563"/>
                  </a:cubicBezTo>
                  <a:cubicBezTo>
                    <a:pt x="1073" y="675"/>
                    <a:pt x="1077" y="815"/>
                    <a:pt x="1087" y="884"/>
                  </a:cubicBezTo>
                  <a:cubicBezTo>
                    <a:pt x="1097" y="953"/>
                    <a:pt x="1117" y="963"/>
                    <a:pt x="1123" y="978"/>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32" name="Freeform 56"/>
            <p:cNvSpPr>
              <a:spLocks/>
            </p:cNvSpPr>
            <p:nvPr/>
          </p:nvSpPr>
          <p:spPr bwMode="auto">
            <a:xfrm>
              <a:off x="8320793" y="4459288"/>
              <a:ext cx="379644" cy="411163"/>
            </a:xfrm>
            <a:custGeom>
              <a:avLst/>
              <a:gdLst>
                <a:gd name="T0" fmla="*/ 0 w 258"/>
                <a:gd name="T1" fmla="*/ 257 h 259"/>
                <a:gd name="T2" fmla="*/ 13 w 258"/>
                <a:gd name="T3" fmla="*/ 197 h 259"/>
                <a:gd name="T4" fmla="*/ 15 w 258"/>
                <a:gd name="T5" fmla="*/ 132 h 259"/>
                <a:gd name="T6" fmla="*/ 16 w 258"/>
                <a:gd name="T7" fmla="*/ 51 h 259"/>
                <a:gd name="T8" fmla="*/ 18 w 258"/>
                <a:gd name="T9" fmla="*/ 6 h 259"/>
                <a:gd name="T10" fmla="*/ 27 w 258"/>
                <a:gd name="T11" fmla="*/ 15 h 259"/>
                <a:gd name="T12" fmla="*/ 29 w 258"/>
                <a:gd name="T13" fmla="*/ 55 h 259"/>
                <a:gd name="T14" fmla="*/ 30 w 258"/>
                <a:gd name="T15" fmla="*/ 145 h 259"/>
                <a:gd name="T16" fmla="*/ 31 w 258"/>
                <a:gd name="T17" fmla="*/ 227 h 259"/>
                <a:gd name="T18" fmla="*/ 32 w 258"/>
                <a:gd name="T19" fmla="*/ 259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8"/>
                <a:gd name="T31" fmla="*/ 0 h 259"/>
                <a:gd name="T32" fmla="*/ 258 w 258"/>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8" h="259">
                  <a:moveTo>
                    <a:pt x="0" y="257"/>
                  </a:moveTo>
                  <a:cubicBezTo>
                    <a:pt x="37" y="237"/>
                    <a:pt x="74" y="218"/>
                    <a:pt x="93" y="197"/>
                  </a:cubicBezTo>
                  <a:cubicBezTo>
                    <a:pt x="112" y="176"/>
                    <a:pt x="110" y="156"/>
                    <a:pt x="114" y="132"/>
                  </a:cubicBezTo>
                  <a:cubicBezTo>
                    <a:pt x="118" y="107"/>
                    <a:pt x="113" y="72"/>
                    <a:pt x="117" y="51"/>
                  </a:cubicBezTo>
                  <a:cubicBezTo>
                    <a:pt x="122" y="30"/>
                    <a:pt x="126" y="12"/>
                    <a:pt x="142" y="6"/>
                  </a:cubicBezTo>
                  <a:cubicBezTo>
                    <a:pt x="158" y="0"/>
                    <a:pt x="199" y="7"/>
                    <a:pt x="214" y="15"/>
                  </a:cubicBezTo>
                  <a:cubicBezTo>
                    <a:pt x="229" y="24"/>
                    <a:pt x="228" y="33"/>
                    <a:pt x="232" y="55"/>
                  </a:cubicBezTo>
                  <a:cubicBezTo>
                    <a:pt x="236" y="76"/>
                    <a:pt x="236" y="116"/>
                    <a:pt x="238" y="145"/>
                  </a:cubicBezTo>
                  <a:cubicBezTo>
                    <a:pt x="240" y="173"/>
                    <a:pt x="240" y="208"/>
                    <a:pt x="243" y="227"/>
                  </a:cubicBezTo>
                  <a:cubicBezTo>
                    <a:pt x="246" y="246"/>
                    <a:pt x="255" y="252"/>
                    <a:pt x="258" y="259"/>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33" name="Freeform 57"/>
            <p:cNvSpPr>
              <a:spLocks/>
            </p:cNvSpPr>
            <p:nvPr/>
          </p:nvSpPr>
          <p:spPr bwMode="auto">
            <a:xfrm>
              <a:off x="8700437" y="4464050"/>
              <a:ext cx="373290" cy="411163"/>
            </a:xfrm>
            <a:custGeom>
              <a:avLst/>
              <a:gdLst>
                <a:gd name="T0" fmla="*/ 0 w 258"/>
                <a:gd name="T1" fmla="*/ 257 h 259"/>
                <a:gd name="T2" fmla="*/ 7 w 258"/>
                <a:gd name="T3" fmla="*/ 197 h 259"/>
                <a:gd name="T4" fmla="*/ 10 w 258"/>
                <a:gd name="T5" fmla="*/ 132 h 259"/>
                <a:gd name="T6" fmla="*/ 10 w 258"/>
                <a:gd name="T7" fmla="*/ 51 h 259"/>
                <a:gd name="T8" fmla="*/ 12 w 258"/>
                <a:gd name="T9" fmla="*/ 6 h 259"/>
                <a:gd name="T10" fmla="*/ 17 w 258"/>
                <a:gd name="T11" fmla="*/ 15 h 259"/>
                <a:gd name="T12" fmla="*/ 18 w 258"/>
                <a:gd name="T13" fmla="*/ 55 h 259"/>
                <a:gd name="T14" fmla="*/ 20 w 258"/>
                <a:gd name="T15" fmla="*/ 145 h 259"/>
                <a:gd name="T16" fmla="*/ 20 w 258"/>
                <a:gd name="T17" fmla="*/ 227 h 259"/>
                <a:gd name="T18" fmla="*/ 21 w 258"/>
                <a:gd name="T19" fmla="*/ 259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8"/>
                <a:gd name="T31" fmla="*/ 0 h 259"/>
                <a:gd name="T32" fmla="*/ 258 w 258"/>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8" h="259">
                  <a:moveTo>
                    <a:pt x="0" y="257"/>
                  </a:moveTo>
                  <a:cubicBezTo>
                    <a:pt x="37" y="237"/>
                    <a:pt x="74" y="218"/>
                    <a:pt x="93" y="197"/>
                  </a:cubicBezTo>
                  <a:cubicBezTo>
                    <a:pt x="112" y="176"/>
                    <a:pt x="110" y="156"/>
                    <a:pt x="114" y="132"/>
                  </a:cubicBezTo>
                  <a:cubicBezTo>
                    <a:pt x="118" y="107"/>
                    <a:pt x="113" y="72"/>
                    <a:pt x="117" y="51"/>
                  </a:cubicBezTo>
                  <a:cubicBezTo>
                    <a:pt x="122" y="30"/>
                    <a:pt x="126" y="12"/>
                    <a:pt x="142" y="6"/>
                  </a:cubicBezTo>
                  <a:cubicBezTo>
                    <a:pt x="158" y="0"/>
                    <a:pt x="199" y="7"/>
                    <a:pt x="214" y="15"/>
                  </a:cubicBezTo>
                  <a:cubicBezTo>
                    <a:pt x="229" y="24"/>
                    <a:pt x="228" y="33"/>
                    <a:pt x="232" y="55"/>
                  </a:cubicBezTo>
                  <a:cubicBezTo>
                    <a:pt x="236" y="76"/>
                    <a:pt x="236" y="116"/>
                    <a:pt x="238" y="145"/>
                  </a:cubicBezTo>
                  <a:cubicBezTo>
                    <a:pt x="240" y="173"/>
                    <a:pt x="240" y="208"/>
                    <a:pt x="243" y="227"/>
                  </a:cubicBezTo>
                  <a:cubicBezTo>
                    <a:pt x="246" y="246"/>
                    <a:pt x="255" y="252"/>
                    <a:pt x="258" y="259"/>
                  </a:cubicBezTo>
                </a:path>
              </a:pathLst>
            </a:custGeom>
            <a:noFill/>
            <a:ln w="19050" cmpd="sng">
              <a:solidFill>
                <a:srgbClr val="0099FF"/>
              </a:solidFill>
              <a:round/>
              <a:headEnd/>
              <a:tailEnd/>
            </a:ln>
          </p:spPr>
          <p:txBody>
            <a:bodyPr/>
            <a:lstStyle/>
            <a:p>
              <a:pPr>
                <a:defRPr/>
              </a:pPr>
              <a:endParaRPr lang="en-US" dirty="0">
                <a:latin typeface="+mj-lt"/>
              </a:endParaRPr>
            </a:p>
          </p:txBody>
        </p:sp>
      </p:grpSp>
      <p:grpSp>
        <p:nvGrpSpPr>
          <p:cNvPr id="7" name="Group 18"/>
          <p:cNvGrpSpPr>
            <a:grpSpLocks/>
          </p:cNvGrpSpPr>
          <p:nvPr/>
        </p:nvGrpSpPr>
        <p:grpSpPr bwMode="auto">
          <a:xfrm>
            <a:off x="4119620" y="3137040"/>
            <a:ext cx="1765768" cy="1443126"/>
            <a:chOff x="1447" y="2883"/>
            <a:chExt cx="1256" cy="1026"/>
          </a:xfrm>
        </p:grpSpPr>
        <p:sp>
          <p:nvSpPr>
            <p:cNvPr id="29750" name="Freeform 19"/>
            <p:cNvSpPr>
              <a:spLocks/>
            </p:cNvSpPr>
            <p:nvPr/>
          </p:nvSpPr>
          <p:spPr bwMode="auto">
            <a:xfrm>
              <a:off x="2141" y="3599"/>
              <a:ext cx="239" cy="306"/>
            </a:xfrm>
            <a:custGeom>
              <a:avLst/>
              <a:gdLst>
                <a:gd name="T0" fmla="*/ 0 w 239"/>
                <a:gd name="T1" fmla="*/ 11706 h 266"/>
                <a:gd name="T2" fmla="*/ 87 w 239"/>
                <a:gd name="T3" fmla="*/ 8968 h 266"/>
                <a:gd name="T4" fmla="*/ 107 w 239"/>
                <a:gd name="T5" fmla="*/ 5939 h 266"/>
                <a:gd name="T6" fmla="*/ 110 w 239"/>
                <a:gd name="T7" fmla="*/ 2320 h 266"/>
                <a:gd name="T8" fmla="*/ 133 w 239"/>
                <a:gd name="T9" fmla="*/ 263 h 266"/>
                <a:gd name="T10" fmla="*/ 201 w 239"/>
                <a:gd name="T11" fmla="*/ 702 h 266"/>
                <a:gd name="T12" fmla="*/ 218 w 239"/>
                <a:gd name="T13" fmla="*/ 2507 h 266"/>
                <a:gd name="T14" fmla="*/ 224 w 239"/>
                <a:gd name="T15" fmla="*/ 6612 h 266"/>
                <a:gd name="T16" fmla="*/ 228 w 239"/>
                <a:gd name="T17" fmla="*/ 10317 h 266"/>
                <a:gd name="T18" fmla="*/ 239 w 239"/>
                <a:gd name="T19" fmla="*/ 11642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6"/>
                <a:gd name="T32" fmla="*/ 239 w 239"/>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9" h="266">
                  <a:moveTo>
                    <a:pt x="0" y="266"/>
                  </a:moveTo>
                  <a:cubicBezTo>
                    <a:pt x="35" y="246"/>
                    <a:pt x="70" y="226"/>
                    <a:pt x="87" y="204"/>
                  </a:cubicBezTo>
                  <a:cubicBezTo>
                    <a:pt x="105" y="182"/>
                    <a:pt x="104" y="161"/>
                    <a:pt x="107" y="136"/>
                  </a:cubicBezTo>
                  <a:cubicBezTo>
                    <a:pt x="111" y="111"/>
                    <a:pt x="106" y="74"/>
                    <a:pt x="110" y="53"/>
                  </a:cubicBezTo>
                  <a:cubicBezTo>
                    <a:pt x="115" y="31"/>
                    <a:pt x="118" y="12"/>
                    <a:pt x="133" y="6"/>
                  </a:cubicBezTo>
                  <a:cubicBezTo>
                    <a:pt x="149" y="0"/>
                    <a:pt x="187" y="7"/>
                    <a:pt x="201" y="16"/>
                  </a:cubicBezTo>
                  <a:cubicBezTo>
                    <a:pt x="215" y="24"/>
                    <a:pt x="214" y="34"/>
                    <a:pt x="218" y="57"/>
                  </a:cubicBezTo>
                  <a:cubicBezTo>
                    <a:pt x="221" y="79"/>
                    <a:pt x="222" y="120"/>
                    <a:pt x="224" y="150"/>
                  </a:cubicBezTo>
                  <a:cubicBezTo>
                    <a:pt x="225" y="180"/>
                    <a:pt x="226" y="216"/>
                    <a:pt x="228" y="235"/>
                  </a:cubicBezTo>
                  <a:cubicBezTo>
                    <a:pt x="230" y="254"/>
                    <a:pt x="237" y="259"/>
                    <a:pt x="239" y="265"/>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51" name="Freeform 20"/>
            <p:cNvSpPr>
              <a:spLocks/>
            </p:cNvSpPr>
            <p:nvPr/>
          </p:nvSpPr>
          <p:spPr bwMode="auto">
            <a:xfrm>
              <a:off x="1522" y="3119"/>
              <a:ext cx="242" cy="303"/>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52" name="Freeform 21"/>
            <p:cNvSpPr>
              <a:spLocks/>
            </p:cNvSpPr>
            <p:nvPr/>
          </p:nvSpPr>
          <p:spPr bwMode="auto">
            <a:xfrm>
              <a:off x="1759" y="3002"/>
              <a:ext cx="241" cy="424"/>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53" name="Freeform 22"/>
            <p:cNvSpPr>
              <a:spLocks/>
            </p:cNvSpPr>
            <p:nvPr/>
          </p:nvSpPr>
          <p:spPr bwMode="auto">
            <a:xfrm>
              <a:off x="1993" y="2884"/>
              <a:ext cx="241" cy="538"/>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54" name="Freeform 23"/>
            <p:cNvSpPr>
              <a:spLocks/>
            </p:cNvSpPr>
            <p:nvPr/>
          </p:nvSpPr>
          <p:spPr bwMode="auto">
            <a:xfrm>
              <a:off x="2227" y="2883"/>
              <a:ext cx="241" cy="537"/>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55" name="Freeform 24"/>
            <p:cNvSpPr>
              <a:spLocks/>
            </p:cNvSpPr>
            <p:nvPr/>
          </p:nvSpPr>
          <p:spPr bwMode="auto">
            <a:xfrm>
              <a:off x="2461" y="2883"/>
              <a:ext cx="242" cy="535"/>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56" name="Freeform 25"/>
            <p:cNvSpPr>
              <a:spLocks/>
            </p:cNvSpPr>
            <p:nvPr/>
          </p:nvSpPr>
          <p:spPr bwMode="auto">
            <a:xfrm>
              <a:off x="1447" y="3728"/>
              <a:ext cx="229" cy="178"/>
            </a:xfrm>
            <a:custGeom>
              <a:avLst/>
              <a:gdLst>
                <a:gd name="T0" fmla="*/ 0 w 229"/>
                <a:gd name="T1" fmla="*/ 178 h 178"/>
                <a:gd name="T2" fmla="*/ 86 w 229"/>
                <a:gd name="T3" fmla="*/ 135 h 178"/>
                <a:gd name="T4" fmla="*/ 104 w 229"/>
                <a:gd name="T5" fmla="*/ 90 h 178"/>
                <a:gd name="T6" fmla="*/ 107 w 229"/>
                <a:gd name="T7" fmla="*/ 35 h 178"/>
                <a:gd name="T8" fmla="*/ 129 w 229"/>
                <a:gd name="T9" fmla="*/ 4 h 178"/>
                <a:gd name="T10" fmla="*/ 193 w 229"/>
                <a:gd name="T11" fmla="*/ 11 h 178"/>
                <a:gd name="T12" fmla="*/ 209 w 229"/>
                <a:gd name="T13" fmla="*/ 37 h 178"/>
                <a:gd name="T14" fmla="*/ 214 w 229"/>
                <a:gd name="T15" fmla="*/ 99 h 178"/>
                <a:gd name="T16" fmla="*/ 219 w 229"/>
                <a:gd name="T17" fmla="*/ 156 h 178"/>
                <a:gd name="T18" fmla="*/ 229 w 229"/>
                <a:gd name="T19" fmla="*/ 178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178"/>
                <a:gd name="T32" fmla="*/ 229 w 229"/>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178">
                  <a:moveTo>
                    <a:pt x="0" y="178"/>
                  </a:moveTo>
                  <a:cubicBezTo>
                    <a:pt x="14" y="171"/>
                    <a:pt x="69" y="150"/>
                    <a:pt x="86" y="135"/>
                  </a:cubicBezTo>
                  <a:cubicBezTo>
                    <a:pt x="103" y="120"/>
                    <a:pt x="101" y="107"/>
                    <a:pt x="104" y="90"/>
                  </a:cubicBezTo>
                  <a:cubicBezTo>
                    <a:pt x="108" y="73"/>
                    <a:pt x="103" y="49"/>
                    <a:pt x="107" y="35"/>
                  </a:cubicBezTo>
                  <a:cubicBezTo>
                    <a:pt x="111" y="21"/>
                    <a:pt x="115" y="8"/>
                    <a:pt x="129" y="4"/>
                  </a:cubicBezTo>
                  <a:cubicBezTo>
                    <a:pt x="143" y="0"/>
                    <a:pt x="180" y="5"/>
                    <a:pt x="193" y="11"/>
                  </a:cubicBezTo>
                  <a:cubicBezTo>
                    <a:pt x="206" y="16"/>
                    <a:pt x="205" y="23"/>
                    <a:pt x="209" y="37"/>
                  </a:cubicBezTo>
                  <a:cubicBezTo>
                    <a:pt x="212" y="52"/>
                    <a:pt x="213" y="79"/>
                    <a:pt x="214" y="99"/>
                  </a:cubicBezTo>
                  <a:cubicBezTo>
                    <a:pt x="216" y="119"/>
                    <a:pt x="217" y="143"/>
                    <a:pt x="219" y="156"/>
                  </a:cubicBezTo>
                  <a:cubicBezTo>
                    <a:pt x="221" y="169"/>
                    <a:pt x="227" y="174"/>
                    <a:pt x="229" y="178"/>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57" name="Freeform 26"/>
            <p:cNvSpPr>
              <a:spLocks/>
            </p:cNvSpPr>
            <p:nvPr/>
          </p:nvSpPr>
          <p:spPr bwMode="auto">
            <a:xfrm>
              <a:off x="1675" y="3667"/>
              <a:ext cx="232" cy="239"/>
            </a:xfrm>
            <a:custGeom>
              <a:avLst/>
              <a:gdLst>
                <a:gd name="T0" fmla="*/ 0 w 232"/>
                <a:gd name="T1" fmla="*/ 238 h 239"/>
                <a:gd name="T2" fmla="*/ 86 w 232"/>
                <a:gd name="T3" fmla="*/ 183 h 239"/>
                <a:gd name="T4" fmla="*/ 105 w 232"/>
                <a:gd name="T5" fmla="*/ 122 h 239"/>
                <a:gd name="T6" fmla="*/ 108 w 232"/>
                <a:gd name="T7" fmla="*/ 47 h 239"/>
                <a:gd name="T8" fmla="*/ 131 w 232"/>
                <a:gd name="T9" fmla="*/ 5 h 239"/>
                <a:gd name="T10" fmla="*/ 197 w 232"/>
                <a:gd name="T11" fmla="*/ 14 h 239"/>
                <a:gd name="T12" fmla="*/ 213 w 232"/>
                <a:gd name="T13" fmla="*/ 51 h 239"/>
                <a:gd name="T14" fmla="*/ 219 w 232"/>
                <a:gd name="T15" fmla="*/ 134 h 239"/>
                <a:gd name="T16" fmla="*/ 224 w 232"/>
                <a:gd name="T17" fmla="*/ 210 h 239"/>
                <a:gd name="T18" fmla="*/ 232 w 232"/>
                <a:gd name="T19" fmla="*/ 239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239"/>
                <a:gd name="T32" fmla="*/ 232 w 232"/>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239">
                  <a:moveTo>
                    <a:pt x="0" y="238"/>
                  </a:moveTo>
                  <a:cubicBezTo>
                    <a:pt x="34" y="220"/>
                    <a:pt x="68" y="202"/>
                    <a:pt x="86" y="183"/>
                  </a:cubicBezTo>
                  <a:cubicBezTo>
                    <a:pt x="103" y="163"/>
                    <a:pt x="101" y="144"/>
                    <a:pt x="105" y="122"/>
                  </a:cubicBezTo>
                  <a:cubicBezTo>
                    <a:pt x="109" y="99"/>
                    <a:pt x="104" y="66"/>
                    <a:pt x="108" y="47"/>
                  </a:cubicBezTo>
                  <a:cubicBezTo>
                    <a:pt x="112" y="28"/>
                    <a:pt x="116" y="11"/>
                    <a:pt x="131" y="5"/>
                  </a:cubicBezTo>
                  <a:cubicBezTo>
                    <a:pt x="145" y="0"/>
                    <a:pt x="183" y="7"/>
                    <a:pt x="197" y="14"/>
                  </a:cubicBezTo>
                  <a:cubicBezTo>
                    <a:pt x="210" y="22"/>
                    <a:pt x="209" y="31"/>
                    <a:pt x="213" y="51"/>
                  </a:cubicBezTo>
                  <a:cubicBezTo>
                    <a:pt x="217" y="71"/>
                    <a:pt x="217" y="107"/>
                    <a:pt x="219" y="134"/>
                  </a:cubicBezTo>
                  <a:cubicBezTo>
                    <a:pt x="221" y="161"/>
                    <a:pt x="222" y="192"/>
                    <a:pt x="224" y="210"/>
                  </a:cubicBezTo>
                  <a:cubicBezTo>
                    <a:pt x="226" y="228"/>
                    <a:pt x="230" y="233"/>
                    <a:pt x="232" y="239"/>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58" name="Freeform 27"/>
            <p:cNvSpPr>
              <a:spLocks/>
            </p:cNvSpPr>
            <p:nvPr/>
          </p:nvSpPr>
          <p:spPr bwMode="auto">
            <a:xfrm>
              <a:off x="1908" y="3644"/>
              <a:ext cx="232" cy="265"/>
            </a:xfrm>
            <a:custGeom>
              <a:avLst/>
              <a:gdLst>
                <a:gd name="T0" fmla="*/ 0 w 232"/>
                <a:gd name="T1" fmla="*/ 261 h 265"/>
                <a:gd name="T2" fmla="*/ 85 w 232"/>
                <a:gd name="T3" fmla="*/ 200 h 265"/>
                <a:gd name="T4" fmla="*/ 105 w 232"/>
                <a:gd name="T5" fmla="*/ 134 h 265"/>
                <a:gd name="T6" fmla="*/ 108 w 232"/>
                <a:gd name="T7" fmla="*/ 52 h 265"/>
                <a:gd name="T8" fmla="*/ 130 w 232"/>
                <a:gd name="T9" fmla="*/ 6 h 265"/>
                <a:gd name="T10" fmla="*/ 196 w 232"/>
                <a:gd name="T11" fmla="*/ 16 h 265"/>
                <a:gd name="T12" fmla="*/ 212 w 232"/>
                <a:gd name="T13" fmla="*/ 56 h 265"/>
                <a:gd name="T14" fmla="*/ 218 w 232"/>
                <a:gd name="T15" fmla="*/ 147 h 265"/>
                <a:gd name="T16" fmla="*/ 223 w 232"/>
                <a:gd name="T17" fmla="*/ 231 h 265"/>
                <a:gd name="T18" fmla="*/ 232 w 232"/>
                <a:gd name="T19" fmla="*/ 265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265"/>
                <a:gd name="T32" fmla="*/ 232 w 232"/>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265">
                  <a:moveTo>
                    <a:pt x="0" y="261"/>
                  </a:moveTo>
                  <a:cubicBezTo>
                    <a:pt x="34" y="241"/>
                    <a:pt x="68" y="221"/>
                    <a:pt x="85" y="200"/>
                  </a:cubicBezTo>
                  <a:cubicBezTo>
                    <a:pt x="103" y="179"/>
                    <a:pt x="101" y="158"/>
                    <a:pt x="105" y="134"/>
                  </a:cubicBezTo>
                  <a:cubicBezTo>
                    <a:pt x="108" y="109"/>
                    <a:pt x="103" y="73"/>
                    <a:pt x="108" y="52"/>
                  </a:cubicBezTo>
                  <a:cubicBezTo>
                    <a:pt x="112" y="31"/>
                    <a:pt x="115" y="12"/>
                    <a:pt x="130" y="6"/>
                  </a:cubicBezTo>
                  <a:cubicBezTo>
                    <a:pt x="145" y="0"/>
                    <a:pt x="182" y="7"/>
                    <a:pt x="196" y="16"/>
                  </a:cubicBezTo>
                  <a:cubicBezTo>
                    <a:pt x="210" y="24"/>
                    <a:pt x="208" y="34"/>
                    <a:pt x="212" y="56"/>
                  </a:cubicBezTo>
                  <a:cubicBezTo>
                    <a:pt x="216" y="78"/>
                    <a:pt x="216" y="118"/>
                    <a:pt x="218" y="147"/>
                  </a:cubicBezTo>
                  <a:cubicBezTo>
                    <a:pt x="220" y="176"/>
                    <a:pt x="221" y="211"/>
                    <a:pt x="223" y="231"/>
                  </a:cubicBezTo>
                  <a:cubicBezTo>
                    <a:pt x="225" y="251"/>
                    <a:pt x="230" y="258"/>
                    <a:pt x="232" y="265"/>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59" name="Freeform 28"/>
            <p:cNvSpPr>
              <a:spLocks/>
            </p:cNvSpPr>
            <p:nvPr/>
          </p:nvSpPr>
          <p:spPr bwMode="auto">
            <a:xfrm>
              <a:off x="2378" y="3599"/>
              <a:ext cx="251" cy="305"/>
            </a:xfrm>
            <a:custGeom>
              <a:avLst/>
              <a:gdLst>
                <a:gd name="T0" fmla="*/ 0 w 251"/>
                <a:gd name="T1" fmla="*/ 35440 h 254"/>
                <a:gd name="T2" fmla="*/ 92 w 251"/>
                <a:gd name="T3" fmla="*/ 27251 h 254"/>
                <a:gd name="T4" fmla="*/ 113 w 251"/>
                <a:gd name="T5" fmla="*/ 18141 h 254"/>
                <a:gd name="T6" fmla="*/ 116 w 251"/>
                <a:gd name="T7" fmla="*/ 6960 h 254"/>
                <a:gd name="T8" fmla="*/ 141 w 251"/>
                <a:gd name="T9" fmla="*/ 775 h 254"/>
                <a:gd name="T10" fmla="*/ 212 w 251"/>
                <a:gd name="T11" fmla="*/ 2061 h 254"/>
                <a:gd name="T12" fmla="*/ 230 w 251"/>
                <a:gd name="T13" fmla="*/ 7605 h 254"/>
                <a:gd name="T14" fmla="*/ 236 w 251"/>
                <a:gd name="T15" fmla="*/ 20120 h 254"/>
                <a:gd name="T16" fmla="*/ 241 w 251"/>
                <a:gd name="T17" fmla="*/ 31409 h 254"/>
                <a:gd name="T18" fmla="*/ 251 w 251"/>
                <a:gd name="T19" fmla="*/ 35440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54"/>
                <a:gd name="T32" fmla="*/ 251 w 251"/>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54">
                  <a:moveTo>
                    <a:pt x="0" y="254"/>
                  </a:moveTo>
                  <a:cubicBezTo>
                    <a:pt x="37" y="235"/>
                    <a:pt x="73" y="215"/>
                    <a:pt x="92" y="195"/>
                  </a:cubicBezTo>
                  <a:cubicBezTo>
                    <a:pt x="111" y="174"/>
                    <a:pt x="109" y="154"/>
                    <a:pt x="113" y="130"/>
                  </a:cubicBezTo>
                  <a:cubicBezTo>
                    <a:pt x="117" y="106"/>
                    <a:pt x="112" y="71"/>
                    <a:pt x="116" y="50"/>
                  </a:cubicBezTo>
                  <a:cubicBezTo>
                    <a:pt x="121" y="30"/>
                    <a:pt x="125" y="12"/>
                    <a:pt x="141" y="6"/>
                  </a:cubicBezTo>
                  <a:cubicBezTo>
                    <a:pt x="157" y="0"/>
                    <a:pt x="197" y="7"/>
                    <a:pt x="212" y="15"/>
                  </a:cubicBezTo>
                  <a:cubicBezTo>
                    <a:pt x="227" y="23"/>
                    <a:pt x="226" y="33"/>
                    <a:pt x="230" y="54"/>
                  </a:cubicBezTo>
                  <a:cubicBezTo>
                    <a:pt x="234" y="75"/>
                    <a:pt x="234" y="115"/>
                    <a:pt x="236" y="143"/>
                  </a:cubicBezTo>
                  <a:cubicBezTo>
                    <a:pt x="238" y="171"/>
                    <a:pt x="239" y="207"/>
                    <a:pt x="241" y="225"/>
                  </a:cubicBezTo>
                  <a:cubicBezTo>
                    <a:pt x="243" y="243"/>
                    <a:pt x="249" y="248"/>
                    <a:pt x="251" y="254"/>
                  </a:cubicBezTo>
                </a:path>
              </a:pathLst>
            </a:custGeom>
            <a:noFill/>
            <a:ln w="19050" cmpd="sng">
              <a:solidFill>
                <a:srgbClr val="0099FF"/>
              </a:solidFill>
              <a:round/>
              <a:headEnd/>
              <a:tailEnd/>
            </a:ln>
          </p:spPr>
          <p:txBody>
            <a:bodyPr/>
            <a:lstStyle/>
            <a:p>
              <a:pPr>
                <a:defRPr/>
              </a:pPr>
              <a:endParaRPr lang="en-US" dirty="0">
                <a:latin typeface="+mj-lt"/>
              </a:endParaRPr>
            </a:p>
          </p:txBody>
        </p:sp>
      </p:grpSp>
      <p:grpSp>
        <p:nvGrpSpPr>
          <p:cNvPr id="8" name="Group 29"/>
          <p:cNvGrpSpPr>
            <a:grpSpLocks/>
          </p:cNvGrpSpPr>
          <p:nvPr/>
        </p:nvGrpSpPr>
        <p:grpSpPr bwMode="auto">
          <a:xfrm>
            <a:off x="5780223" y="3288274"/>
            <a:ext cx="1438581" cy="1275745"/>
            <a:chOff x="2628" y="3000"/>
            <a:chExt cx="1023" cy="907"/>
          </a:xfrm>
        </p:grpSpPr>
        <p:sp>
          <p:nvSpPr>
            <p:cNvPr id="29742" name="Freeform 30"/>
            <p:cNvSpPr>
              <a:spLocks/>
            </p:cNvSpPr>
            <p:nvPr/>
          </p:nvSpPr>
          <p:spPr bwMode="auto">
            <a:xfrm>
              <a:off x="2696" y="3000"/>
              <a:ext cx="241" cy="418"/>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43" name="Freeform 31"/>
            <p:cNvSpPr>
              <a:spLocks/>
            </p:cNvSpPr>
            <p:nvPr/>
          </p:nvSpPr>
          <p:spPr bwMode="auto">
            <a:xfrm>
              <a:off x="2932" y="3122"/>
              <a:ext cx="241" cy="296"/>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44" name="Freeform 32"/>
            <p:cNvSpPr>
              <a:spLocks/>
            </p:cNvSpPr>
            <p:nvPr/>
          </p:nvSpPr>
          <p:spPr bwMode="auto">
            <a:xfrm>
              <a:off x="3175" y="3179"/>
              <a:ext cx="241" cy="241"/>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45" name="Freeform 33"/>
            <p:cNvSpPr>
              <a:spLocks/>
            </p:cNvSpPr>
            <p:nvPr/>
          </p:nvSpPr>
          <p:spPr bwMode="auto">
            <a:xfrm>
              <a:off x="3410" y="3235"/>
              <a:ext cx="241" cy="183"/>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46" name="Freeform 34"/>
            <p:cNvSpPr>
              <a:spLocks/>
            </p:cNvSpPr>
            <p:nvPr/>
          </p:nvSpPr>
          <p:spPr bwMode="auto">
            <a:xfrm>
              <a:off x="2628" y="3627"/>
              <a:ext cx="244" cy="276"/>
            </a:xfrm>
            <a:custGeom>
              <a:avLst/>
              <a:gdLst>
                <a:gd name="T0" fmla="*/ 0 w 244"/>
                <a:gd name="T1" fmla="*/ 276 h 276"/>
                <a:gd name="T2" fmla="*/ 89 w 244"/>
                <a:gd name="T3" fmla="*/ 212 h 276"/>
                <a:gd name="T4" fmla="*/ 109 w 244"/>
                <a:gd name="T5" fmla="*/ 141 h 276"/>
                <a:gd name="T6" fmla="*/ 112 w 244"/>
                <a:gd name="T7" fmla="*/ 55 h 276"/>
                <a:gd name="T8" fmla="*/ 135 w 244"/>
                <a:gd name="T9" fmla="*/ 6 h 276"/>
                <a:gd name="T10" fmla="*/ 203 w 244"/>
                <a:gd name="T11" fmla="*/ 17 h 276"/>
                <a:gd name="T12" fmla="*/ 220 w 244"/>
                <a:gd name="T13" fmla="*/ 59 h 276"/>
                <a:gd name="T14" fmla="*/ 227 w 244"/>
                <a:gd name="T15" fmla="*/ 155 h 276"/>
                <a:gd name="T16" fmla="*/ 231 w 244"/>
                <a:gd name="T17" fmla="*/ 244 h 276"/>
                <a:gd name="T18" fmla="*/ 244 w 244"/>
                <a:gd name="T19" fmla="*/ 274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4"/>
                <a:gd name="T31" fmla="*/ 0 h 276"/>
                <a:gd name="T32" fmla="*/ 244 w 244"/>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4" h="276">
                  <a:moveTo>
                    <a:pt x="0" y="276"/>
                  </a:moveTo>
                  <a:cubicBezTo>
                    <a:pt x="35" y="255"/>
                    <a:pt x="70" y="234"/>
                    <a:pt x="89" y="212"/>
                  </a:cubicBezTo>
                  <a:cubicBezTo>
                    <a:pt x="107" y="189"/>
                    <a:pt x="105" y="168"/>
                    <a:pt x="109" y="141"/>
                  </a:cubicBezTo>
                  <a:cubicBezTo>
                    <a:pt x="113" y="115"/>
                    <a:pt x="107" y="77"/>
                    <a:pt x="112" y="55"/>
                  </a:cubicBezTo>
                  <a:cubicBezTo>
                    <a:pt x="116" y="32"/>
                    <a:pt x="120" y="13"/>
                    <a:pt x="135" y="6"/>
                  </a:cubicBezTo>
                  <a:cubicBezTo>
                    <a:pt x="150" y="0"/>
                    <a:pt x="189" y="8"/>
                    <a:pt x="203" y="17"/>
                  </a:cubicBezTo>
                  <a:cubicBezTo>
                    <a:pt x="218" y="25"/>
                    <a:pt x="217" y="36"/>
                    <a:pt x="220" y="59"/>
                  </a:cubicBezTo>
                  <a:cubicBezTo>
                    <a:pt x="224" y="82"/>
                    <a:pt x="225" y="124"/>
                    <a:pt x="227" y="155"/>
                  </a:cubicBezTo>
                  <a:cubicBezTo>
                    <a:pt x="228" y="186"/>
                    <a:pt x="228" y="224"/>
                    <a:pt x="231" y="244"/>
                  </a:cubicBezTo>
                  <a:cubicBezTo>
                    <a:pt x="234" y="264"/>
                    <a:pt x="241" y="268"/>
                    <a:pt x="244" y="274"/>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47" name="Freeform 35"/>
            <p:cNvSpPr>
              <a:spLocks/>
            </p:cNvSpPr>
            <p:nvPr/>
          </p:nvSpPr>
          <p:spPr bwMode="auto">
            <a:xfrm>
              <a:off x="3350" y="3622"/>
              <a:ext cx="237" cy="281"/>
            </a:xfrm>
            <a:custGeom>
              <a:avLst/>
              <a:gdLst>
                <a:gd name="T0" fmla="*/ 0 w 237"/>
                <a:gd name="T1" fmla="*/ 280 h 281"/>
                <a:gd name="T2" fmla="*/ 86 w 237"/>
                <a:gd name="T3" fmla="*/ 215 h 281"/>
                <a:gd name="T4" fmla="*/ 105 w 237"/>
                <a:gd name="T5" fmla="*/ 143 h 281"/>
                <a:gd name="T6" fmla="*/ 108 w 237"/>
                <a:gd name="T7" fmla="*/ 55 h 281"/>
                <a:gd name="T8" fmla="*/ 131 w 237"/>
                <a:gd name="T9" fmla="*/ 6 h 281"/>
                <a:gd name="T10" fmla="*/ 197 w 237"/>
                <a:gd name="T11" fmla="*/ 17 h 281"/>
                <a:gd name="T12" fmla="*/ 213 w 237"/>
                <a:gd name="T13" fmla="*/ 60 h 281"/>
                <a:gd name="T14" fmla="*/ 219 w 237"/>
                <a:gd name="T15" fmla="*/ 158 h 281"/>
                <a:gd name="T16" fmla="*/ 224 w 237"/>
                <a:gd name="T17" fmla="*/ 248 h 281"/>
                <a:gd name="T18" fmla="*/ 237 w 237"/>
                <a:gd name="T19" fmla="*/ 281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281"/>
                <a:gd name="T32" fmla="*/ 237 w 237"/>
                <a:gd name="T33" fmla="*/ 281 h 2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281">
                  <a:moveTo>
                    <a:pt x="0" y="280"/>
                  </a:moveTo>
                  <a:cubicBezTo>
                    <a:pt x="34" y="259"/>
                    <a:pt x="68" y="237"/>
                    <a:pt x="86" y="215"/>
                  </a:cubicBezTo>
                  <a:cubicBezTo>
                    <a:pt x="103" y="192"/>
                    <a:pt x="101" y="170"/>
                    <a:pt x="105" y="143"/>
                  </a:cubicBezTo>
                  <a:cubicBezTo>
                    <a:pt x="109" y="117"/>
                    <a:pt x="104" y="78"/>
                    <a:pt x="108" y="55"/>
                  </a:cubicBezTo>
                  <a:cubicBezTo>
                    <a:pt x="112" y="33"/>
                    <a:pt x="116" y="13"/>
                    <a:pt x="131" y="6"/>
                  </a:cubicBezTo>
                  <a:cubicBezTo>
                    <a:pt x="145" y="0"/>
                    <a:pt x="183" y="8"/>
                    <a:pt x="197" y="17"/>
                  </a:cubicBezTo>
                  <a:cubicBezTo>
                    <a:pt x="210" y="26"/>
                    <a:pt x="209" y="36"/>
                    <a:pt x="213" y="60"/>
                  </a:cubicBezTo>
                  <a:cubicBezTo>
                    <a:pt x="217" y="83"/>
                    <a:pt x="217" y="126"/>
                    <a:pt x="219" y="158"/>
                  </a:cubicBezTo>
                  <a:cubicBezTo>
                    <a:pt x="221" y="189"/>
                    <a:pt x="221" y="228"/>
                    <a:pt x="224" y="248"/>
                  </a:cubicBezTo>
                  <a:cubicBezTo>
                    <a:pt x="227" y="268"/>
                    <a:pt x="234" y="274"/>
                    <a:pt x="237" y="281"/>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48" name="Freeform 36"/>
            <p:cNvSpPr>
              <a:spLocks/>
            </p:cNvSpPr>
            <p:nvPr/>
          </p:nvSpPr>
          <p:spPr bwMode="auto">
            <a:xfrm>
              <a:off x="3102" y="3622"/>
              <a:ext cx="248" cy="285"/>
            </a:xfrm>
            <a:custGeom>
              <a:avLst/>
              <a:gdLst>
                <a:gd name="T0" fmla="*/ 0 w 1123"/>
                <a:gd name="T1" fmla="*/ 0 h 1000"/>
                <a:gd name="T2" fmla="*/ 0 w 1123"/>
                <a:gd name="T3" fmla="*/ 0 h 1000"/>
                <a:gd name="T4" fmla="*/ 0 w 1123"/>
                <a:gd name="T5" fmla="*/ 0 h 1000"/>
                <a:gd name="T6" fmla="*/ 0 w 1123"/>
                <a:gd name="T7" fmla="*/ 0 h 1000"/>
                <a:gd name="T8" fmla="*/ 0 w 1123"/>
                <a:gd name="T9" fmla="*/ 0 h 1000"/>
                <a:gd name="T10" fmla="*/ 0 w 1123"/>
                <a:gd name="T11" fmla="*/ 0 h 1000"/>
                <a:gd name="T12" fmla="*/ 0 w 1123"/>
                <a:gd name="T13" fmla="*/ 0 h 1000"/>
                <a:gd name="T14" fmla="*/ 0 w 1123"/>
                <a:gd name="T15" fmla="*/ 0 h 1000"/>
                <a:gd name="T16" fmla="*/ 0 w 1123"/>
                <a:gd name="T17" fmla="*/ 0 h 1000"/>
                <a:gd name="T18" fmla="*/ 0 w 1123"/>
                <a:gd name="T19" fmla="*/ 0 h 1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3"/>
                <a:gd name="T31" fmla="*/ 0 h 1000"/>
                <a:gd name="T32" fmla="*/ 1123 w 1123"/>
                <a:gd name="T33" fmla="*/ 1000 h 1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3" h="1000">
                  <a:moveTo>
                    <a:pt x="0" y="1000"/>
                  </a:moveTo>
                  <a:cubicBezTo>
                    <a:pt x="165" y="924"/>
                    <a:pt x="331" y="848"/>
                    <a:pt x="416" y="767"/>
                  </a:cubicBezTo>
                  <a:cubicBezTo>
                    <a:pt x="501" y="686"/>
                    <a:pt x="493" y="607"/>
                    <a:pt x="511" y="512"/>
                  </a:cubicBezTo>
                  <a:cubicBezTo>
                    <a:pt x="529" y="417"/>
                    <a:pt x="504" y="279"/>
                    <a:pt x="525" y="198"/>
                  </a:cubicBezTo>
                  <a:cubicBezTo>
                    <a:pt x="546" y="117"/>
                    <a:pt x="563" y="46"/>
                    <a:pt x="635" y="23"/>
                  </a:cubicBezTo>
                  <a:cubicBezTo>
                    <a:pt x="707" y="0"/>
                    <a:pt x="889" y="28"/>
                    <a:pt x="956" y="60"/>
                  </a:cubicBezTo>
                  <a:cubicBezTo>
                    <a:pt x="1023" y="92"/>
                    <a:pt x="1018" y="129"/>
                    <a:pt x="1036" y="213"/>
                  </a:cubicBezTo>
                  <a:cubicBezTo>
                    <a:pt x="1054" y="297"/>
                    <a:pt x="1057" y="451"/>
                    <a:pt x="1065" y="563"/>
                  </a:cubicBezTo>
                  <a:cubicBezTo>
                    <a:pt x="1073" y="675"/>
                    <a:pt x="1077" y="815"/>
                    <a:pt x="1087" y="884"/>
                  </a:cubicBezTo>
                  <a:cubicBezTo>
                    <a:pt x="1097" y="953"/>
                    <a:pt x="1117" y="963"/>
                    <a:pt x="1123" y="978"/>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49" name="Freeform 37"/>
            <p:cNvSpPr>
              <a:spLocks/>
            </p:cNvSpPr>
            <p:nvPr/>
          </p:nvSpPr>
          <p:spPr bwMode="auto">
            <a:xfrm>
              <a:off x="2869" y="3599"/>
              <a:ext cx="235" cy="308"/>
            </a:xfrm>
            <a:custGeom>
              <a:avLst/>
              <a:gdLst>
                <a:gd name="T0" fmla="*/ 0 w 235"/>
                <a:gd name="T1" fmla="*/ 303 h 308"/>
                <a:gd name="T2" fmla="*/ 84 w 235"/>
                <a:gd name="T3" fmla="*/ 232 h 308"/>
                <a:gd name="T4" fmla="*/ 103 w 235"/>
                <a:gd name="T5" fmla="*/ 155 h 308"/>
                <a:gd name="T6" fmla="*/ 106 w 235"/>
                <a:gd name="T7" fmla="*/ 60 h 308"/>
                <a:gd name="T8" fmla="*/ 128 w 235"/>
                <a:gd name="T9" fmla="*/ 7 h 308"/>
                <a:gd name="T10" fmla="*/ 193 w 235"/>
                <a:gd name="T11" fmla="*/ 18 h 308"/>
                <a:gd name="T12" fmla="*/ 209 w 235"/>
                <a:gd name="T13" fmla="*/ 65 h 308"/>
                <a:gd name="T14" fmla="*/ 215 w 235"/>
                <a:gd name="T15" fmla="*/ 171 h 308"/>
                <a:gd name="T16" fmla="*/ 220 w 235"/>
                <a:gd name="T17" fmla="*/ 268 h 308"/>
                <a:gd name="T18" fmla="*/ 235 w 235"/>
                <a:gd name="T19" fmla="*/ 308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308"/>
                <a:gd name="T32" fmla="*/ 235 w 235"/>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308">
                  <a:moveTo>
                    <a:pt x="0" y="303"/>
                  </a:moveTo>
                  <a:cubicBezTo>
                    <a:pt x="33" y="280"/>
                    <a:pt x="67" y="257"/>
                    <a:pt x="84" y="232"/>
                  </a:cubicBezTo>
                  <a:cubicBezTo>
                    <a:pt x="101" y="208"/>
                    <a:pt x="100" y="184"/>
                    <a:pt x="103" y="155"/>
                  </a:cubicBezTo>
                  <a:cubicBezTo>
                    <a:pt x="107" y="126"/>
                    <a:pt x="102" y="85"/>
                    <a:pt x="106" y="60"/>
                  </a:cubicBezTo>
                  <a:cubicBezTo>
                    <a:pt x="110" y="35"/>
                    <a:pt x="114" y="14"/>
                    <a:pt x="128" y="7"/>
                  </a:cubicBezTo>
                  <a:cubicBezTo>
                    <a:pt x="143" y="0"/>
                    <a:pt x="180" y="8"/>
                    <a:pt x="193" y="18"/>
                  </a:cubicBezTo>
                  <a:cubicBezTo>
                    <a:pt x="207" y="28"/>
                    <a:pt x="206" y="39"/>
                    <a:pt x="209" y="65"/>
                  </a:cubicBezTo>
                  <a:cubicBezTo>
                    <a:pt x="213" y="90"/>
                    <a:pt x="214" y="137"/>
                    <a:pt x="215" y="171"/>
                  </a:cubicBezTo>
                  <a:cubicBezTo>
                    <a:pt x="217" y="205"/>
                    <a:pt x="217" y="245"/>
                    <a:pt x="220" y="268"/>
                  </a:cubicBezTo>
                  <a:cubicBezTo>
                    <a:pt x="223" y="291"/>
                    <a:pt x="232" y="300"/>
                    <a:pt x="235" y="308"/>
                  </a:cubicBezTo>
                </a:path>
              </a:pathLst>
            </a:custGeom>
            <a:noFill/>
            <a:ln w="19050" cmpd="sng">
              <a:solidFill>
                <a:srgbClr val="0099FF"/>
              </a:solidFill>
              <a:round/>
              <a:headEnd/>
              <a:tailEnd/>
            </a:ln>
          </p:spPr>
          <p:txBody>
            <a:bodyPr/>
            <a:lstStyle/>
            <a:p>
              <a:pPr>
                <a:defRPr/>
              </a:pPr>
              <a:endParaRPr lang="en-US" dirty="0">
                <a:latin typeface="+mj-lt"/>
              </a:endParaRPr>
            </a:p>
          </p:txBody>
        </p:sp>
      </p:grpSp>
      <p:grpSp>
        <p:nvGrpSpPr>
          <p:cNvPr id="11" name="Group 59"/>
          <p:cNvGrpSpPr>
            <a:grpSpLocks/>
          </p:cNvGrpSpPr>
          <p:nvPr/>
        </p:nvGrpSpPr>
        <p:grpSpPr bwMode="auto">
          <a:xfrm>
            <a:off x="3134167" y="3631686"/>
            <a:ext cx="766032" cy="946612"/>
            <a:chOff x="747" y="3235"/>
            <a:chExt cx="544" cy="673"/>
          </a:xfrm>
        </p:grpSpPr>
        <p:grpSp>
          <p:nvGrpSpPr>
            <p:cNvPr id="4115" name="Group 60"/>
            <p:cNvGrpSpPr>
              <a:grpSpLocks/>
            </p:cNvGrpSpPr>
            <p:nvPr/>
          </p:nvGrpSpPr>
          <p:grpSpPr bwMode="auto">
            <a:xfrm>
              <a:off x="747" y="3235"/>
              <a:ext cx="544" cy="673"/>
              <a:chOff x="747" y="3235"/>
              <a:chExt cx="544" cy="673"/>
            </a:xfrm>
          </p:grpSpPr>
          <p:sp>
            <p:nvSpPr>
              <p:cNvPr id="29720" name="Freeform 61"/>
              <p:cNvSpPr>
                <a:spLocks/>
              </p:cNvSpPr>
              <p:nvPr/>
            </p:nvSpPr>
            <p:spPr bwMode="auto">
              <a:xfrm>
                <a:off x="816" y="3235"/>
                <a:ext cx="241" cy="177"/>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1" name="Freeform 62"/>
              <p:cNvSpPr>
                <a:spLocks/>
              </p:cNvSpPr>
              <p:nvPr/>
            </p:nvSpPr>
            <p:spPr bwMode="auto">
              <a:xfrm>
                <a:off x="1050" y="3239"/>
                <a:ext cx="241" cy="173"/>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22" name="Freeform 63"/>
              <p:cNvSpPr>
                <a:spLocks/>
              </p:cNvSpPr>
              <p:nvPr/>
            </p:nvSpPr>
            <p:spPr bwMode="auto">
              <a:xfrm>
                <a:off x="747" y="3647"/>
                <a:ext cx="239" cy="261"/>
              </a:xfrm>
              <a:custGeom>
                <a:avLst/>
                <a:gdLst>
                  <a:gd name="T0" fmla="*/ 0 w 239"/>
                  <a:gd name="T1" fmla="*/ 261 h 261"/>
                  <a:gd name="T2" fmla="*/ 88 w 239"/>
                  <a:gd name="T3" fmla="*/ 200 h 261"/>
                  <a:gd name="T4" fmla="*/ 108 w 239"/>
                  <a:gd name="T5" fmla="*/ 134 h 261"/>
                  <a:gd name="T6" fmla="*/ 111 w 239"/>
                  <a:gd name="T7" fmla="*/ 52 h 261"/>
                  <a:gd name="T8" fmla="*/ 135 w 239"/>
                  <a:gd name="T9" fmla="*/ 6 h 261"/>
                  <a:gd name="T10" fmla="*/ 203 w 239"/>
                  <a:gd name="T11" fmla="*/ 16 h 261"/>
                  <a:gd name="T12" fmla="*/ 220 w 239"/>
                  <a:gd name="T13" fmla="*/ 56 h 261"/>
                  <a:gd name="T14" fmla="*/ 226 w 239"/>
                  <a:gd name="T15" fmla="*/ 147 h 261"/>
                  <a:gd name="T16" fmla="*/ 230 w 239"/>
                  <a:gd name="T17" fmla="*/ 231 h 261"/>
                  <a:gd name="T18" fmla="*/ 239 w 239"/>
                  <a:gd name="T19" fmla="*/ 259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1"/>
                  <a:gd name="T32" fmla="*/ 239 w 239"/>
                  <a:gd name="T33" fmla="*/ 261 h 2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9" h="261">
                    <a:moveTo>
                      <a:pt x="0" y="261"/>
                    </a:moveTo>
                    <a:cubicBezTo>
                      <a:pt x="35" y="241"/>
                      <a:pt x="70" y="221"/>
                      <a:pt x="88" y="200"/>
                    </a:cubicBezTo>
                    <a:cubicBezTo>
                      <a:pt x="106" y="179"/>
                      <a:pt x="104" y="158"/>
                      <a:pt x="108" y="134"/>
                    </a:cubicBezTo>
                    <a:cubicBezTo>
                      <a:pt x="112" y="109"/>
                      <a:pt x="107" y="73"/>
                      <a:pt x="111" y="52"/>
                    </a:cubicBezTo>
                    <a:cubicBezTo>
                      <a:pt x="116" y="31"/>
                      <a:pt x="119" y="12"/>
                      <a:pt x="135" y="6"/>
                    </a:cubicBezTo>
                    <a:cubicBezTo>
                      <a:pt x="150" y="0"/>
                      <a:pt x="188" y="7"/>
                      <a:pt x="203" y="16"/>
                    </a:cubicBezTo>
                    <a:cubicBezTo>
                      <a:pt x="217" y="24"/>
                      <a:pt x="216" y="34"/>
                      <a:pt x="220" y="56"/>
                    </a:cubicBezTo>
                    <a:cubicBezTo>
                      <a:pt x="223" y="78"/>
                      <a:pt x="224" y="118"/>
                      <a:pt x="226" y="147"/>
                    </a:cubicBezTo>
                    <a:cubicBezTo>
                      <a:pt x="227" y="176"/>
                      <a:pt x="228" y="212"/>
                      <a:pt x="230" y="231"/>
                    </a:cubicBezTo>
                    <a:cubicBezTo>
                      <a:pt x="232" y="250"/>
                      <a:pt x="237" y="253"/>
                      <a:pt x="239" y="259"/>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29723" name="Freeform 64"/>
              <p:cNvSpPr>
                <a:spLocks/>
              </p:cNvSpPr>
              <p:nvPr/>
            </p:nvSpPr>
            <p:spPr bwMode="auto">
              <a:xfrm>
                <a:off x="986" y="3653"/>
                <a:ext cx="239" cy="251"/>
              </a:xfrm>
              <a:custGeom>
                <a:avLst/>
                <a:gdLst>
                  <a:gd name="T0" fmla="*/ 0 w 239"/>
                  <a:gd name="T1" fmla="*/ 33250 h 208"/>
                  <a:gd name="T2" fmla="*/ 88 w 239"/>
                  <a:gd name="T3" fmla="*/ 25537 h 208"/>
                  <a:gd name="T4" fmla="*/ 108 w 239"/>
                  <a:gd name="T5" fmla="*/ 16850 h 208"/>
                  <a:gd name="T6" fmla="*/ 111 w 239"/>
                  <a:gd name="T7" fmla="*/ 6508 h 208"/>
                  <a:gd name="T8" fmla="*/ 135 w 239"/>
                  <a:gd name="T9" fmla="*/ 728 h 208"/>
                  <a:gd name="T10" fmla="*/ 203 w 239"/>
                  <a:gd name="T11" fmla="*/ 1864 h 208"/>
                  <a:gd name="T12" fmla="*/ 220 w 239"/>
                  <a:gd name="T13" fmla="*/ 7003 h 208"/>
                  <a:gd name="T14" fmla="*/ 226 w 239"/>
                  <a:gd name="T15" fmla="*/ 18616 h 208"/>
                  <a:gd name="T16" fmla="*/ 230 w 239"/>
                  <a:gd name="T17" fmla="*/ 29366 h 208"/>
                  <a:gd name="T18" fmla="*/ 239 w 239"/>
                  <a:gd name="T19" fmla="*/ 33132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08"/>
                  <a:gd name="T32" fmla="*/ 239 w 239"/>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9" h="208">
                    <a:moveTo>
                      <a:pt x="0" y="208"/>
                    </a:moveTo>
                    <a:cubicBezTo>
                      <a:pt x="35" y="192"/>
                      <a:pt x="70" y="176"/>
                      <a:pt x="88" y="160"/>
                    </a:cubicBezTo>
                    <a:cubicBezTo>
                      <a:pt x="106" y="143"/>
                      <a:pt x="104" y="126"/>
                      <a:pt x="108" y="106"/>
                    </a:cubicBezTo>
                    <a:cubicBezTo>
                      <a:pt x="112" y="87"/>
                      <a:pt x="107" y="58"/>
                      <a:pt x="111" y="41"/>
                    </a:cubicBezTo>
                    <a:cubicBezTo>
                      <a:pt x="116" y="24"/>
                      <a:pt x="119" y="10"/>
                      <a:pt x="135" y="5"/>
                    </a:cubicBezTo>
                    <a:cubicBezTo>
                      <a:pt x="150" y="0"/>
                      <a:pt x="188" y="6"/>
                      <a:pt x="203" y="12"/>
                    </a:cubicBezTo>
                    <a:cubicBezTo>
                      <a:pt x="217" y="19"/>
                      <a:pt x="216" y="27"/>
                      <a:pt x="220" y="44"/>
                    </a:cubicBezTo>
                    <a:cubicBezTo>
                      <a:pt x="223" y="62"/>
                      <a:pt x="224" y="94"/>
                      <a:pt x="226" y="117"/>
                    </a:cubicBezTo>
                    <a:cubicBezTo>
                      <a:pt x="227" y="140"/>
                      <a:pt x="228" y="169"/>
                      <a:pt x="230" y="184"/>
                    </a:cubicBezTo>
                    <a:cubicBezTo>
                      <a:pt x="232" y="199"/>
                      <a:pt x="237" y="202"/>
                      <a:pt x="239" y="207"/>
                    </a:cubicBezTo>
                  </a:path>
                </a:pathLst>
              </a:custGeom>
              <a:noFill/>
              <a:ln w="19050" cmpd="sng">
                <a:solidFill>
                  <a:srgbClr val="0099FF"/>
                </a:solidFill>
                <a:round/>
                <a:headEnd/>
                <a:tailEnd/>
              </a:ln>
            </p:spPr>
            <p:txBody>
              <a:bodyPr/>
              <a:lstStyle/>
              <a:p>
                <a:pPr>
                  <a:defRPr/>
                </a:pPr>
                <a:endParaRPr lang="en-US" dirty="0">
                  <a:latin typeface="+mj-lt"/>
                </a:endParaRPr>
              </a:p>
            </p:txBody>
          </p:sp>
        </p:grpSp>
        <p:sp>
          <p:nvSpPr>
            <p:cNvPr id="29719" name="Line 65"/>
            <p:cNvSpPr>
              <a:spLocks noChangeShapeType="1"/>
            </p:cNvSpPr>
            <p:nvPr/>
          </p:nvSpPr>
          <p:spPr bwMode="auto">
            <a:xfrm>
              <a:off x="747" y="3409"/>
              <a:ext cx="69" cy="0"/>
            </a:xfrm>
            <a:prstGeom prst="line">
              <a:avLst/>
            </a:prstGeom>
            <a:noFill/>
            <a:ln w="19050">
              <a:solidFill>
                <a:srgbClr val="5D5C5B"/>
              </a:solidFill>
              <a:round/>
              <a:headEnd/>
              <a:tailEnd/>
            </a:ln>
          </p:spPr>
          <p:txBody>
            <a:bodyPr/>
            <a:lstStyle/>
            <a:p>
              <a:pPr>
                <a:defRPr/>
              </a:pPr>
              <a:endParaRPr lang="en-US" dirty="0">
                <a:latin typeface="+mj-lt"/>
              </a:endParaRPr>
            </a:p>
          </p:txBody>
        </p:sp>
      </p:grpSp>
      <p:sp>
        <p:nvSpPr>
          <p:cNvPr id="291883" name="Rectangle 291882"/>
          <p:cNvSpPr/>
          <p:nvPr>
            <p:custDataLst>
              <p:tags r:id="rId10"/>
            </p:custDataLst>
          </p:nvPr>
        </p:nvSpPr>
        <p:spPr>
          <a:xfrm>
            <a:off x="3087008" y="4824907"/>
            <a:ext cx="874488" cy="43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custDataLst>
              <p:tags r:id="rId11"/>
            </p:custDataLst>
          </p:nvPr>
        </p:nvSpPr>
        <p:spPr>
          <a:xfrm>
            <a:off x="3909869" y="4689878"/>
            <a:ext cx="209752" cy="43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custDataLst>
              <p:tags r:id="rId12"/>
            </p:custDataLst>
          </p:nvPr>
        </p:nvSpPr>
        <p:spPr>
          <a:xfrm>
            <a:off x="4109234" y="4757393"/>
            <a:ext cx="1670989" cy="43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5"/>
          <p:cNvGrpSpPr>
            <a:grpSpLocks/>
          </p:cNvGrpSpPr>
          <p:nvPr/>
        </p:nvGrpSpPr>
        <p:grpSpPr bwMode="auto">
          <a:xfrm>
            <a:off x="3804120" y="3628546"/>
            <a:ext cx="427160" cy="940986"/>
            <a:chOff x="1223" y="3235"/>
            <a:chExt cx="304" cy="669"/>
          </a:xfrm>
        </p:grpSpPr>
        <p:sp>
          <p:nvSpPr>
            <p:cNvPr id="29760" name="Freeform 16"/>
            <p:cNvSpPr>
              <a:spLocks/>
            </p:cNvSpPr>
            <p:nvPr/>
          </p:nvSpPr>
          <p:spPr bwMode="auto">
            <a:xfrm>
              <a:off x="1286" y="3235"/>
              <a:ext cx="241" cy="177"/>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29761" name="Freeform 17"/>
            <p:cNvSpPr>
              <a:spLocks/>
            </p:cNvSpPr>
            <p:nvPr/>
          </p:nvSpPr>
          <p:spPr bwMode="auto">
            <a:xfrm>
              <a:off x="1223" y="3777"/>
              <a:ext cx="224" cy="127"/>
            </a:xfrm>
            <a:custGeom>
              <a:avLst/>
              <a:gdLst>
                <a:gd name="T0" fmla="*/ 0 w 224"/>
                <a:gd name="T1" fmla="*/ 127 h 127"/>
                <a:gd name="T2" fmla="*/ 83 w 224"/>
                <a:gd name="T3" fmla="*/ 97 h 127"/>
                <a:gd name="T4" fmla="*/ 101 w 224"/>
                <a:gd name="T5" fmla="*/ 65 h 127"/>
                <a:gd name="T6" fmla="*/ 104 w 224"/>
                <a:gd name="T7" fmla="*/ 25 h 127"/>
                <a:gd name="T8" fmla="*/ 126 w 224"/>
                <a:gd name="T9" fmla="*/ 3 h 127"/>
                <a:gd name="T10" fmla="*/ 190 w 224"/>
                <a:gd name="T11" fmla="*/ 8 h 127"/>
                <a:gd name="T12" fmla="*/ 206 w 224"/>
                <a:gd name="T13" fmla="*/ 27 h 127"/>
                <a:gd name="T14" fmla="*/ 211 w 224"/>
                <a:gd name="T15" fmla="*/ 72 h 127"/>
                <a:gd name="T16" fmla="*/ 216 w 224"/>
                <a:gd name="T17" fmla="*/ 112 h 127"/>
                <a:gd name="T18" fmla="*/ 224 w 224"/>
                <a:gd name="T19" fmla="*/ 127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4"/>
                <a:gd name="T31" fmla="*/ 0 h 127"/>
                <a:gd name="T32" fmla="*/ 224 w 224"/>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4" h="127">
                  <a:moveTo>
                    <a:pt x="0" y="127"/>
                  </a:moveTo>
                  <a:cubicBezTo>
                    <a:pt x="33" y="117"/>
                    <a:pt x="66" y="108"/>
                    <a:pt x="83" y="97"/>
                  </a:cubicBezTo>
                  <a:cubicBezTo>
                    <a:pt x="99" y="87"/>
                    <a:pt x="98" y="77"/>
                    <a:pt x="101" y="65"/>
                  </a:cubicBezTo>
                  <a:cubicBezTo>
                    <a:pt x="105" y="53"/>
                    <a:pt x="100" y="35"/>
                    <a:pt x="104" y="25"/>
                  </a:cubicBezTo>
                  <a:cubicBezTo>
                    <a:pt x="108" y="15"/>
                    <a:pt x="112" y="6"/>
                    <a:pt x="126" y="3"/>
                  </a:cubicBezTo>
                  <a:cubicBezTo>
                    <a:pt x="140" y="0"/>
                    <a:pt x="177" y="4"/>
                    <a:pt x="190" y="8"/>
                  </a:cubicBezTo>
                  <a:cubicBezTo>
                    <a:pt x="203" y="12"/>
                    <a:pt x="202" y="16"/>
                    <a:pt x="206" y="27"/>
                  </a:cubicBezTo>
                  <a:cubicBezTo>
                    <a:pt x="209" y="38"/>
                    <a:pt x="210" y="57"/>
                    <a:pt x="211" y="72"/>
                  </a:cubicBezTo>
                  <a:cubicBezTo>
                    <a:pt x="213" y="86"/>
                    <a:pt x="214" y="103"/>
                    <a:pt x="216" y="112"/>
                  </a:cubicBezTo>
                  <a:cubicBezTo>
                    <a:pt x="218" y="121"/>
                    <a:pt x="222" y="124"/>
                    <a:pt x="224" y="127"/>
                  </a:cubicBezTo>
                </a:path>
              </a:pathLst>
            </a:custGeom>
            <a:noFill/>
            <a:ln w="19050" cmpd="sng">
              <a:solidFill>
                <a:srgbClr val="0099FF"/>
              </a:solidFill>
              <a:round/>
              <a:headEnd/>
              <a:tailEnd/>
            </a:ln>
          </p:spPr>
          <p:txBody>
            <a:bodyPr/>
            <a:lstStyle/>
            <a:p>
              <a:pPr>
                <a:defRPr/>
              </a:pPr>
              <a:endParaRPr lang="en-US" dirty="0">
                <a:latin typeface="+mj-lt"/>
              </a:endParaRPr>
            </a:p>
          </p:txBody>
        </p:sp>
      </p:grpSp>
      <p:sp>
        <p:nvSpPr>
          <p:cNvPr id="128" name="Rectangle 127"/>
          <p:cNvSpPr/>
          <p:nvPr>
            <p:custDataLst>
              <p:tags r:id="rId13"/>
            </p:custDataLst>
          </p:nvPr>
        </p:nvSpPr>
        <p:spPr>
          <a:xfrm>
            <a:off x="5792403" y="4824907"/>
            <a:ext cx="1354990" cy="43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custDataLst>
              <p:tags r:id="rId14"/>
            </p:custDataLst>
          </p:nvPr>
        </p:nvSpPr>
        <p:spPr>
          <a:xfrm>
            <a:off x="7123089" y="4757393"/>
            <a:ext cx="1442113" cy="43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custDataLst>
              <p:tags r:id="rId15"/>
            </p:custDataLst>
          </p:nvPr>
        </p:nvSpPr>
        <p:spPr>
          <a:xfrm>
            <a:off x="8497686" y="4824906"/>
            <a:ext cx="1687866" cy="52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7123088" y="3177820"/>
            <a:ext cx="1429988" cy="1377029"/>
            <a:chOff x="5687568" y="1447800"/>
            <a:chExt cx="1613947" cy="1554175"/>
          </a:xfrm>
        </p:grpSpPr>
        <p:grpSp>
          <p:nvGrpSpPr>
            <p:cNvPr id="22" name="Group 21"/>
            <p:cNvGrpSpPr/>
            <p:nvPr/>
          </p:nvGrpSpPr>
          <p:grpSpPr>
            <a:xfrm>
              <a:off x="5687568" y="1447800"/>
              <a:ext cx="1613947" cy="1554175"/>
              <a:chOff x="5687568" y="3322625"/>
              <a:chExt cx="1613947" cy="1554175"/>
            </a:xfrm>
          </p:grpSpPr>
          <p:grpSp>
            <p:nvGrpSpPr>
              <p:cNvPr id="291881" name="Group 291880"/>
              <p:cNvGrpSpPr/>
              <p:nvPr/>
            </p:nvGrpSpPr>
            <p:grpSpPr>
              <a:xfrm>
                <a:off x="5687568" y="3322625"/>
                <a:ext cx="1613947" cy="1554175"/>
                <a:chOff x="5710872" y="793738"/>
                <a:chExt cx="1613947" cy="1554175"/>
              </a:xfrm>
            </p:grpSpPr>
            <p:grpSp>
              <p:nvGrpSpPr>
                <p:cNvPr id="291872" name="Group 291871"/>
                <p:cNvGrpSpPr/>
                <p:nvPr/>
              </p:nvGrpSpPr>
              <p:grpSpPr>
                <a:xfrm>
                  <a:off x="5710872" y="896938"/>
                  <a:ext cx="1466963" cy="1450975"/>
                  <a:chOff x="7011865" y="896938"/>
                  <a:chExt cx="1466963" cy="1450975"/>
                </a:xfrm>
              </p:grpSpPr>
              <p:sp>
                <p:nvSpPr>
                  <p:cNvPr id="97" name="Freeform 39"/>
                  <p:cNvSpPr>
                    <a:spLocks/>
                  </p:cNvSpPr>
                  <p:nvPr/>
                </p:nvSpPr>
                <p:spPr bwMode="auto">
                  <a:xfrm>
                    <a:off x="7108710" y="1133475"/>
                    <a:ext cx="382617" cy="292100"/>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98" name="Freeform 40"/>
                  <p:cNvSpPr>
                    <a:spLocks/>
                  </p:cNvSpPr>
                  <p:nvPr/>
                </p:nvSpPr>
                <p:spPr bwMode="auto">
                  <a:xfrm>
                    <a:off x="7483389" y="1046163"/>
                    <a:ext cx="382617" cy="379413"/>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99" name="Freeform 41"/>
                  <p:cNvSpPr>
                    <a:spLocks/>
                  </p:cNvSpPr>
                  <p:nvPr/>
                </p:nvSpPr>
                <p:spPr bwMode="auto">
                  <a:xfrm>
                    <a:off x="7858067" y="896938"/>
                    <a:ext cx="390555" cy="542925"/>
                  </a:xfrm>
                  <a:custGeom>
                    <a:avLst/>
                    <a:gdLst>
                      <a:gd name="T0" fmla="*/ 0 w 3098"/>
                      <a:gd name="T1" fmla="*/ 0 h 1955"/>
                      <a:gd name="T2" fmla="*/ 0 w 3098"/>
                      <a:gd name="T3" fmla="*/ 0 h 1955"/>
                      <a:gd name="T4" fmla="*/ 0 w 3098"/>
                      <a:gd name="T5" fmla="*/ 0 h 1955"/>
                      <a:gd name="T6" fmla="*/ 0 w 3098"/>
                      <a:gd name="T7" fmla="*/ 0 h 1955"/>
                      <a:gd name="T8" fmla="*/ 0 w 3098"/>
                      <a:gd name="T9" fmla="*/ 0 h 1955"/>
                      <a:gd name="T10" fmla="*/ 0 w 3098"/>
                      <a:gd name="T11" fmla="*/ 0 h 1955"/>
                      <a:gd name="T12" fmla="*/ 0 w 3098"/>
                      <a:gd name="T13" fmla="*/ 0 h 1955"/>
                      <a:gd name="T14" fmla="*/ 0 w 3098"/>
                      <a:gd name="T15" fmla="*/ 0 h 1955"/>
                      <a:gd name="T16" fmla="*/ 0 w 3098"/>
                      <a:gd name="T17" fmla="*/ 0 h 19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8"/>
                      <a:gd name="T28" fmla="*/ 0 h 1955"/>
                      <a:gd name="T29" fmla="*/ 3098 w 3098"/>
                      <a:gd name="T30" fmla="*/ 1955 h 19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8" h="1955">
                        <a:moveTo>
                          <a:pt x="0" y="1907"/>
                        </a:moveTo>
                        <a:lnTo>
                          <a:pt x="162" y="740"/>
                        </a:lnTo>
                        <a:cubicBezTo>
                          <a:pt x="229" y="442"/>
                          <a:pt x="281" y="232"/>
                          <a:pt x="402" y="116"/>
                        </a:cubicBezTo>
                        <a:cubicBezTo>
                          <a:pt x="523" y="0"/>
                          <a:pt x="703" y="57"/>
                          <a:pt x="890" y="44"/>
                        </a:cubicBezTo>
                        <a:lnTo>
                          <a:pt x="1526" y="35"/>
                        </a:lnTo>
                        <a:lnTo>
                          <a:pt x="1786" y="28"/>
                        </a:lnTo>
                        <a:lnTo>
                          <a:pt x="2021" y="1647"/>
                        </a:lnTo>
                        <a:cubicBezTo>
                          <a:pt x="2112" y="1955"/>
                          <a:pt x="2156" y="1840"/>
                          <a:pt x="2335" y="1878"/>
                        </a:cubicBezTo>
                        <a:lnTo>
                          <a:pt x="3098" y="1878"/>
                        </a:lnTo>
                      </a:path>
                    </a:pathLst>
                  </a:custGeom>
                  <a:noFill/>
                  <a:ln w="19050" cmpd="sng">
                    <a:solidFill>
                      <a:srgbClr val="5D5C5B"/>
                    </a:solidFill>
                    <a:round/>
                    <a:headEnd/>
                    <a:tailEnd/>
                  </a:ln>
                </p:spPr>
                <p:txBody>
                  <a:bodyPr/>
                  <a:lstStyle/>
                  <a:p>
                    <a:pPr>
                      <a:defRPr/>
                    </a:pPr>
                    <a:endParaRPr lang="en-US" dirty="0">
                      <a:latin typeface="+mj-lt"/>
                    </a:endParaRPr>
                  </a:p>
                </p:txBody>
              </p:sp>
              <p:sp>
                <p:nvSpPr>
                  <p:cNvPr id="101" name="Freeform 43"/>
                  <p:cNvSpPr>
                    <a:spLocks/>
                  </p:cNvSpPr>
                  <p:nvPr/>
                </p:nvSpPr>
                <p:spPr bwMode="auto">
                  <a:xfrm>
                    <a:off x="7011865" y="2100263"/>
                    <a:ext cx="371503" cy="244475"/>
                  </a:xfrm>
                  <a:custGeom>
                    <a:avLst/>
                    <a:gdLst>
                      <a:gd name="T0" fmla="*/ 0 w 234"/>
                      <a:gd name="T1" fmla="*/ 154 h 154"/>
                      <a:gd name="T2" fmla="*/ 86 w 234"/>
                      <a:gd name="T3" fmla="*/ 118 h 154"/>
                      <a:gd name="T4" fmla="*/ 105 w 234"/>
                      <a:gd name="T5" fmla="*/ 79 h 154"/>
                      <a:gd name="T6" fmla="*/ 108 w 234"/>
                      <a:gd name="T7" fmla="*/ 30 h 154"/>
                      <a:gd name="T8" fmla="*/ 131 w 234"/>
                      <a:gd name="T9" fmla="*/ 4 h 154"/>
                      <a:gd name="T10" fmla="*/ 197 w 234"/>
                      <a:gd name="T11" fmla="*/ 9 h 154"/>
                      <a:gd name="T12" fmla="*/ 213 w 234"/>
                      <a:gd name="T13" fmla="*/ 33 h 154"/>
                      <a:gd name="T14" fmla="*/ 219 w 234"/>
                      <a:gd name="T15" fmla="*/ 87 h 154"/>
                      <a:gd name="T16" fmla="*/ 224 w 234"/>
                      <a:gd name="T17" fmla="*/ 136 h 154"/>
                      <a:gd name="T18" fmla="*/ 234 w 234"/>
                      <a:gd name="T19" fmla="*/ 153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4"/>
                      <a:gd name="T31" fmla="*/ 0 h 154"/>
                      <a:gd name="T32" fmla="*/ 234 w 234"/>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4" h="154">
                        <a:moveTo>
                          <a:pt x="0" y="154"/>
                        </a:moveTo>
                        <a:cubicBezTo>
                          <a:pt x="34" y="142"/>
                          <a:pt x="68" y="131"/>
                          <a:pt x="86" y="118"/>
                        </a:cubicBezTo>
                        <a:cubicBezTo>
                          <a:pt x="103" y="106"/>
                          <a:pt x="101" y="93"/>
                          <a:pt x="105" y="79"/>
                        </a:cubicBezTo>
                        <a:cubicBezTo>
                          <a:pt x="109" y="64"/>
                          <a:pt x="104" y="43"/>
                          <a:pt x="108" y="30"/>
                        </a:cubicBezTo>
                        <a:cubicBezTo>
                          <a:pt x="112" y="18"/>
                          <a:pt x="116" y="7"/>
                          <a:pt x="131" y="4"/>
                        </a:cubicBezTo>
                        <a:cubicBezTo>
                          <a:pt x="145" y="0"/>
                          <a:pt x="183" y="4"/>
                          <a:pt x="197" y="9"/>
                        </a:cubicBezTo>
                        <a:cubicBezTo>
                          <a:pt x="210" y="14"/>
                          <a:pt x="209" y="20"/>
                          <a:pt x="213" y="33"/>
                        </a:cubicBezTo>
                        <a:cubicBezTo>
                          <a:pt x="217" y="46"/>
                          <a:pt x="217" y="69"/>
                          <a:pt x="219" y="87"/>
                        </a:cubicBezTo>
                        <a:cubicBezTo>
                          <a:pt x="221" y="104"/>
                          <a:pt x="222" y="125"/>
                          <a:pt x="224" y="136"/>
                        </a:cubicBezTo>
                        <a:cubicBezTo>
                          <a:pt x="226" y="147"/>
                          <a:pt x="232" y="150"/>
                          <a:pt x="234" y="153"/>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102" name="Freeform 44"/>
                  <p:cNvSpPr>
                    <a:spLocks/>
                  </p:cNvSpPr>
                  <p:nvPr/>
                </p:nvSpPr>
                <p:spPr bwMode="auto">
                  <a:xfrm>
                    <a:off x="7378606" y="2017713"/>
                    <a:ext cx="371503" cy="330200"/>
                  </a:xfrm>
                  <a:custGeom>
                    <a:avLst/>
                    <a:gdLst>
                      <a:gd name="T0" fmla="*/ 0 w 231"/>
                      <a:gd name="T1" fmla="*/ 208 h 208"/>
                      <a:gd name="T2" fmla="*/ 86 w 231"/>
                      <a:gd name="T3" fmla="*/ 160 h 208"/>
                      <a:gd name="T4" fmla="*/ 105 w 231"/>
                      <a:gd name="T5" fmla="*/ 106 h 208"/>
                      <a:gd name="T6" fmla="*/ 108 w 231"/>
                      <a:gd name="T7" fmla="*/ 41 h 208"/>
                      <a:gd name="T8" fmla="*/ 131 w 231"/>
                      <a:gd name="T9" fmla="*/ 5 h 208"/>
                      <a:gd name="T10" fmla="*/ 197 w 231"/>
                      <a:gd name="T11" fmla="*/ 12 h 208"/>
                      <a:gd name="T12" fmla="*/ 213 w 231"/>
                      <a:gd name="T13" fmla="*/ 44 h 208"/>
                      <a:gd name="T14" fmla="*/ 219 w 231"/>
                      <a:gd name="T15" fmla="*/ 117 h 208"/>
                      <a:gd name="T16" fmla="*/ 224 w 231"/>
                      <a:gd name="T17" fmla="*/ 184 h 208"/>
                      <a:gd name="T18" fmla="*/ 231 w 231"/>
                      <a:gd name="T19" fmla="*/ 20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208"/>
                      <a:gd name="T32" fmla="*/ 231 w 231"/>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208">
                        <a:moveTo>
                          <a:pt x="0" y="208"/>
                        </a:moveTo>
                        <a:cubicBezTo>
                          <a:pt x="34" y="192"/>
                          <a:pt x="68" y="176"/>
                          <a:pt x="86" y="160"/>
                        </a:cubicBezTo>
                        <a:cubicBezTo>
                          <a:pt x="103" y="143"/>
                          <a:pt x="101" y="126"/>
                          <a:pt x="105" y="106"/>
                        </a:cubicBezTo>
                        <a:cubicBezTo>
                          <a:pt x="109" y="87"/>
                          <a:pt x="104" y="58"/>
                          <a:pt x="108" y="41"/>
                        </a:cubicBezTo>
                        <a:cubicBezTo>
                          <a:pt x="112" y="24"/>
                          <a:pt x="116" y="10"/>
                          <a:pt x="131" y="5"/>
                        </a:cubicBezTo>
                        <a:cubicBezTo>
                          <a:pt x="145" y="0"/>
                          <a:pt x="183" y="6"/>
                          <a:pt x="197" y="12"/>
                        </a:cubicBezTo>
                        <a:cubicBezTo>
                          <a:pt x="210" y="19"/>
                          <a:pt x="209" y="27"/>
                          <a:pt x="213" y="44"/>
                        </a:cubicBezTo>
                        <a:cubicBezTo>
                          <a:pt x="217" y="62"/>
                          <a:pt x="217" y="94"/>
                          <a:pt x="219" y="117"/>
                        </a:cubicBezTo>
                        <a:cubicBezTo>
                          <a:pt x="221" y="140"/>
                          <a:pt x="222" y="169"/>
                          <a:pt x="224" y="184"/>
                        </a:cubicBezTo>
                        <a:cubicBezTo>
                          <a:pt x="226" y="199"/>
                          <a:pt x="230" y="202"/>
                          <a:pt x="231" y="207"/>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103" name="Freeform 45"/>
                  <p:cNvSpPr>
                    <a:spLocks/>
                  </p:cNvSpPr>
                  <p:nvPr/>
                </p:nvSpPr>
                <p:spPr bwMode="auto">
                  <a:xfrm>
                    <a:off x="7745346" y="1939925"/>
                    <a:ext cx="366741" cy="407988"/>
                  </a:xfrm>
                  <a:custGeom>
                    <a:avLst/>
                    <a:gdLst>
                      <a:gd name="T0" fmla="*/ 0 w 1123"/>
                      <a:gd name="T1" fmla="*/ 0 h 1000"/>
                      <a:gd name="T2" fmla="*/ 0 w 1123"/>
                      <a:gd name="T3" fmla="*/ 0 h 1000"/>
                      <a:gd name="T4" fmla="*/ 0 w 1123"/>
                      <a:gd name="T5" fmla="*/ 0 h 1000"/>
                      <a:gd name="T6" fmla="*/ 0 w 1123"/>
                      <a:gd name="T7" fmla="*/ 0 h 1000"/>
                      <a:gd name="T8" fmla="*/ 0 w 1123"/>
                      <a:gd name="T9" fmla="*/ 0 h 1000"/>
                      <a:gd name="T10" fmla="*/ 0 w 1123"/>
                      <a:gd name="T11" fmla="*/ 0 h 1000"/>
                      <a:gd name="T12" fmla="*/ 0 w 1123"/>
                      <a:gd name="T13" fmla="*/ 0 h 1000"/>
                      <a:gd name="T14" fmla="*/ 0 w 1123"/>
                      <a:gd name="T15" fmla="*/ 0 h 1000"/>
                      <a:gd name="T16" fmla="*/ 0 w 1123"/>
                      <a:gd name="T17" fmla="*/ 0 h 1000"/>
                      <a:gd name="T18" fmla="*/ 0 w 1123"/>
                      <a:gd name="T19" fmla="*/ 0 h 1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3"/>
                      <a:gd name="T31" fmla="*/ 0 h 1000"/>
                      <a:gd name="T32" fmla="*/ 1123 w 1123"/>
                      <a:gd name="T33" fmla="*/ 1000 h 1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3" h="1000">
                        <a:moveTo>
                          <a:pt x="0" y="1000"/>
                        </a:moveTo>
                        <a:cubicBezTo>
                          <a:pt x="165" y="924"/>
                          <a:pt x="331" y="848"/>
                          <a:pt x="416" y="767"/>
                        </a:cubicBezTo>
                        <a:cubicBezTo>
                          <a:pt x="501" y="686"/>
                          <a:pt x="493" y="607"/>
                          <a:pt x="511" y="512"/>
                        </a:cubicBezTo>
                        <a:cubicBezTo>
                          <a:pt x="529" y="417"/>
                          <a:pt x="504" y="279"/>
                          <a:pt x="525" y="198"/>
                        </a:cubicBezTo>
                        <a:cubicBezTo>
                          <a:pt x="546" y="117"/>
                          <a:pt x="563" y="46"/>
                          <a:pt x="635" y="23"/>
                        </a:cubicBezTo>
                        <a:cubicBezTo>
                          <a:pt x="707" y="0"/>
                          <a:pt x="889" y="28"/>
                          <a:pt x="956" y="60"/>
                        </a:cubicBezTo>
                        <a:cubicBezTo>
                          <a:pt x="1023" y="92"/>
                          <a:pt x="1018" y="129"/>
                          <a:pt x="1036" y="213"/>
                        </a:cubicBezTo>
                        <a:cubicBezTo>
                          <a:pt x="1054" y="297"/>
                          <a:pt x="1057" y="451"/>
                          <a:pt x="1065" y="563"/>
                        </a:cubicBezTo>
                        <a:cubicBezTo>
                          <a:pt x="1073" y="675"/>
                          <a:pt x="1077" y="815"/>
                          <a:pt x="1087" y="884"/>
                        </a:cubicBezTo>
                        <a:cubicBezTo>
                          <a:pt x="1097" y="953"/>
                          <a:pt x="1117" y="963"/>
                          <a:pt x="1123" y="978"/>
                        </a:cubicBezTo>
                      </a:path>
                    </a:pathLst>
                  </a:custGeom>
                  <a:noFill/>
                  <a:ln w="19050" cmpd="sng">
                    <a:solidFill>
                      <a:srgbClr val="0099FF"/>
                    </a:solidFill>
                    <a:round/>
                    <a:headEnd/>
                    <a:tailEnd/>
                  </a:ln>
                </p:spPr>
                <p:txBody>
                  <a:bodyPr/>
                  <a:lstStyle/>
                  <a:p>
                    <a:pPr>
                      <a:defRPr/>
                    </a:pPr>
                    <a:endParaRPr lang="en-US" dirty="0">
                      <a:latin typeface="+mj-lt"/>
                    </a:endParaRPr>
                  </a:p>
                </p:txBody>
              </p:sp>
              <p:sp>
                <p:nvSpPr>
                  <p:cNvPr id="104" name="Freeform 46"/>
                  <p:cNvSpPr>
                    <a:spLocks/>
                  </p:cNvSpPr>
                  <p:nvPr/>
                </p:nvSpPr>
                <p:spPr bwMode="auto">
                  <a:xfrm>
                    <a:off x="8112087" y="1916113"/>
                    <a:ext cx="366741" cy="419100"/>
                  </a:xfrm>
                  <a:custGeom>
                    <a:avLst/>
                    <a:gdLst>
                      <a:gd name="T0" fmla="*/ 0 w 1123"/>
                      <a:gd name="T1" fmla="*/ 0 h 1000"/>
                      <a:gd name="T2" fmla="*/ 0 w 1123"/>
                      <a:gd name="T3" fmla="*/ 0 h 1000"/>
                      <a:gd name="T4" fmla="*/ 0 w 1123"/>
                      <a:gd name="T5" fmla="*/ 0 h 1000"/>
                      <a:gd name="T6" fmla="*/ 0 w 1123"/>
                      <a:gd name="T7" fmla="*/ 0 h 1000"/>
                      <a:gd name="T8" fmla="*/ 0 w 1123"/>
                      <a:gd name="T9" fmla="*/ 0 h 1000"/>
                      <a:gd name="T10" fmla="*/ 0 w 1123"/>
                      <a:gd name="T11" fmla="*/ 0 h 1000"/>
                      <a:gd name="T12" fmla="*/ 0 w 1123"/>
                      <a:gd name="T13" fmla="*/ 0 h 1000"/>
                      <a:gd name="T14" fmla="*/ 0 w 1123"/>
                      <a:gd name="T15" fmla="*/ 0 h 1000"/>
                      <a:gd name="T16" fmla="*/ 0 w 1123"/>
                      <a:gd name="T17" fmla="*/ 0 h 1000"/>
                      <a:gd name="T18" fmla="*/ 0 w 1123"/>
                      <a:gd name="T19" fmla="*/ 0 h 1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3"/>
                      <a:gd name="T31" fmla="*/ 0 h 1000"/>
                      <a:gd name="T32" fmla="*/ 1123 w 1123"/>
                      <a:gd name="T33" fmla="*/ 1000 h 1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3" h="1000">
                        <a:moveTo>
                          <a:pt x="0" y="1000"/>
                        </a:moveTo>
                        <a:cubicBezTo>
                          <a:pt x="165" y="924"/>
                          <a:pt x="331" y="848"/>
                          <a:pt x="416" y="767"/>
                        </a:cubicBezTo>
                        <a:cubicBezTo>
                          <a:pt x="501" y="686"/>
                          <a:pt x="493" y="607"/>
                          <a:pt x="511" y="512"/>
                        </a:cubicBezTo>
                        <a:cubicBezTo>
                          <a:pt x="529" y="417"/>
                          <a:pt x="504" y="279"/>
                          <a:pt x="525" y="198"/>
                        </a:cubicBezTo>
                        <a:cubicBezTo>
                          <a:pt x="546" y="117"/>
                          <a:pt x="563" y="46"/>
                          <a:pt x="635" y="23"/>
                        </a:cubicBezTo>
                        <a:cubicBezTo>
                          <a:pt x="707" y="0"/>
                          <a:pt x="889" y="28"/>
                          <a:pt x="956" y="60"/>
                        </a:cubicBezTo>
                        <a:cubicBezTo>
                          <a:pt x="1023" y="92"/>
                          <a:pt x="1018" y="129"/>
                          <a:pt x="1036" y="213"/>
                        </a:cubicBezTo>
                        <a:cubicBezTo>
                          <a:pt x="1054" y="297"/>
                          <a:pt x="1057" y="451"/>
                          <a:pt x="1065" y="563"/>
                        </a:cubicBezTo>
                        <a:cubicBezTo>
                          <a:pt x="1073" y="675"/>
                          <a:pt x="1077" y="815"/>
                          <a:pt x="1087" y="884"/>
                        </a:cubicBezTo>
                        <a:cubicBezTo>
                          <a:pt x="1097" y="953"/>
                          <a:pt x="1117" y="963"/>
                          <a:pt x="1123" y="978"/>
                        </a:cubicBezTo>
                      </a:path>
                    </a:pathLst>
                  </a:custGeom>
                  <a:noFill/>
                  <a:ln w="19050" cmpd="sng">
                    <a:solidFill>
                      <a:srgbClr val="0099FF"/>
                    </a:solidFill>
                    <a:round/>
                    <a:headEnd/>
                    <a:tailEnd/>
                  </a:ln>
                </p:spPr>
                <p:txBody>
                  <a:bodyPr/>
                  <a:lstStyle/>
                  <a:p>
                    <a:pPr>
                      <a:defRPr/>
                    </a:pPr>
                    <a:endParaRPr lang="en-US" dirty="0">
                      <a:latin typeface="+mj-lt"/>
                    </a:endParaRPr>
                  </a:p>
                </p:txBody>
              </p:sp>
            </p:grpSp>
            <p:sp>
              <p:nvSpPr>
                <p:cNvPr id="291880" name="Freeform 291879"/>
                <p:cNvSpPr/>
                <p:nvPr/>
              </p:nvSpPr>
              <p:spPr>
                <a:xfrm>
                  <a:off x="6947629" y="793738"/>
                  <a:ext cx="377190" cy="631837"/>
                </a:xfrm>
                <a:custGeom>
                  <a:avLst/>
                  <a:gdLst>
                    <a:gd name="connsiteX0" fmla="*/ 0 w 377190"/>
                    <a:gd name="connsiteY0" fmla="*/ 623318 h 760742"/>
                    <a:gd name="connsiteX1" fmla="*/ 30480 w 377190"/>
                    <a:gd name="connsiteY1" fmla="*/ 82298 h 760742"/>
                    <a:gd name="connsiteX2" fmla="*/ 49530 w 377190"/>
                    <a:gd name="connsiteY2" fmla="*/ 21338 h 760742"/>
                    <a:gd name="connsiteX3" fmla="*/ 190500 w 377190"/>
                    <a:gd name="connsiteY3" fmla="*/ 9908 h 760742"/>
                    <a:gd name="connsiteX4" fmla="*/ 205740 w 377190"/>
                    <a:gd name="connsiteY4" fmla="*/ 158498 h 760742"/>
                    <a:gd name="connsiteX5" fmla="*/ 236220 w 377190"/>
                    <a:gd name="connsiteY5" fmla="*/ 585218 h 760742"/>
                    <a:gd name="connsiteX6" fmla="*/ 255270 w 377190"/>
                    <a:gd name="connsiteY6" fmla="*/ 741428 h 760742"/>
                    <a:gd name="connsiteX7" fmla="*/ 377190 w 377190"/>
                    <a:gd name="connsiteY7" fmla="*/ 752858 h 7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190" h="760742">
                      <a:moveTo>
                        <a:pt x="0" y="623318"/>
                      </a:moveTo>
                      <a:cubicBezTo>
                        <a:pt x="11112" y="402973"/>
                        <a:pt x="22225" y="182628"/>
                        <a:pt x="30480" y="82298"/>
                      </a:cubicBezTo>
                      <a:cubicBezTo>
                        <a:pt x="38735" y="-18032"/>
                        <a:pt x="22860" y="33403"/>
                        <a:pt x="49530" y="21338"/>
                      </a:cubicBezTo>
                      <a:cubicBezTo>
                        <a:pt x="76200" y="9273"/>
                        <a:pt x="164465" y="-12952"/>
                        <a:pt x="190500" y="9908"/>
                      </a:cubicBezTo>
                      <a:cubicBezTo>
                        <a:pt x="216535" y="32768"/>
                        <a:pt x="198120" y="62613"/>
                        <a:pt x="205740" y="158498"/>
                      </a:cubicBezTo>
                      <a:cubicBezTo>
                        <a:pt x="213360" y="254383"/>
                        <a:pt x="227965" y="488063"/>
                        <a:pt x="236220" y="585218"/>
                      </a:cubicBezTo>
                      <a:cubicBezTo>
                        <a:pt x="244475" y="682373"/>
                        <a:pt x="231775" y="713488"/>
                        <a:pt x="255270" y="741428"/>
                      </a:cubicBezTo>
                      <a:cubicBezTo>
                        <a:pt x="278765" y="769368"/>
                        <a:pt x="327977" y="761113"/>
                        <a:pt x="377190" y="752858"/>
                      </a:cubicBezTo>
                    </a:path>
                  </a:pathLst>
                </a:custGeom>
                <a:noFill/>
                <a:ln w="19050" cmpd="sng">
                  <a:solidFill>
                    <a:srgbClr val="5D5C5B"/>
                  </a:solidFill>
                  <a:round/>
                  <a:headEnd/>
                  <a:tailEnd/>
                </a:ln>
              </p:spPr>
              <p:txBody>
                <a:bodyPr/>
                <a:lstStyle/>
                <a:p>
                  <a:endParaRPr lang="en-US">
                    <a:latin typeface="+mj-lt"/>
                  </a:endParaRPr>
                </a:p>
              </p:txBody>
            </p:sp>
          </p:grpSp>
          <p:cxnSp>
            <p:nvCxnSpPr>
              <p:cNvPr id="20" name="Straight Connector 19"/>
              <p:cNvCxnSpPr>
                <a:stCxn id="291880" idx="0"/>
              </p:cNvCxnSpPr>
              <p:nvPr/>
            </p:nvCxnSpPr>
            <p:spPr>
              <a:xfrm>
                <a:off x="6924325" y="3840324"/>
                <a:ext cx="0" cy="114138"/>
              </a:xfrm>
              <a:prstGeom prst="line">
                <a:avLst/>
              </a:prstGeom>
              <a:noFill/>
              <a:ln w="19050" cmpd="sng">
                <a:solidFill>
                  <a:srgbClr val="5D5C5B"/>
                </a:solidFill>
                <a:round/>
                <a:headEnd/>
                <a:tailEnd/>
              </a:ln>
            </p:spPr>
          </p:cxnSp>
        </p:grpSp>
        <p:cxnSp>
          <p:nvCxnSpPr>
            <p:cNvPr id="24" name="Straight Connector 23"/>
            <p:cNvCxnSpPr/>
            <p:nvPr/>
          </p:nvCxnSpPr>
          <p:spPr>
            <a:xfrm flipH="1">
              <a:off x="5769864" y="2057400"/>
              <a:ext cx="11184" cy="187232"/>
            </a:xfrm>
            <a:prstGeom prst="line">
              <a:avLst/>
            </a:prstGeom>
            <a:noFill/>
            <a:ln w="19050" cmpd="sng">
              <a:solidFill>
                <a:srgbClr val="5D5C5B"/>
              </a:solidFill>
              <a:round/>
              <a:headEnd/>
              <a:tailEnd/>
            </a:ln>
          </p:spPr>
        </p:cxnSp>
      </p:grpSp>
      <p:pic>
        <p:nvPicPr>
          <p:cNvPr id="1026" name="Picture 2"/>
          <p:cNvPicPr>
            <a:picLocks noChangeAspect="1" noChangeArrowheads="1"/>
          </p:cNvPicPr>
          <p:nvPr>
            <p:custDataLst>
              <p:tags r:id="rId1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8527370" y="3749360"/>
            <a:ext cx="41611" cy="11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79036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89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accel="50000" decel="50000" autoRev="1" fill="hold" nodeType="clickEffect">
                                      <p:stCondLst>
                                        <p:cond delay="0"/>
                                      </p:stCondLst>
                                      <p:childTnLst>
                                        <p:animScale>
                                          <p:cBhvr>
                                            <p:cTn id="16" dur="1000" fill="hold"/>
                                            <p:tgtEl>
                                              <p:spTgt spid="5"/>
                                            </p:tgtEl>
                                          </p:cBhvr>
                                          <p:by x="100000" y="5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25000" autoRev="1" fill="hold" grpId="0" nodeType="clickEffect" p14:presetBounceEnd="25000">
                                      <p:stCondLst>
                                        <p:cond delay="0"/>
                                      </p:stCondLst>
                                      <p:childTnLst>
                                        <p:animScale p14:bounceEnd="25000">
                                          <p:cBhvr>
                                            <p:cTn id="28" dur="2000" fill="hold"/>
                                            <p:tgtEl>
                                              <p:spTgt spid="69"/>
                                            </p:tgtEl>
                                          </p:cBhvr>
                                          <p:by x="100000" y="75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2000"/>
                                            <p:tgtEl>
                                              <p:spTgt spid="11"/>
                                            </p:tgtEl>
                                          </p:cBhvr>
                                        </p:animEffect>
                                      </p:childTnLst>
                                    </p:cTn>
                                  </p:par>
                                  <p:par>
                                    <p:cTn id="38" presetID="22" presetClass="exit" presetSubtype="8" fill="hold" grpId="0" nodeType="withEffect">
                                      <p:stCondLst>
                                        <p:cond delay="0"/>
                                      </p:stCondLst>
                                      <p:childTnLst>
                                        <p:animEffect transition="out" filter="wipe(left)">
                                          <p:cBhvr>
                                            <p:cTn id="39" dur="2000"/>
                                            <p:tgtEl>
                                              <p:spTgt spid="291883"/>
                                            </p:tgtEl>
                                          </p:cBhvr>
                                        </p:animEffect>
                                        <p:set>
                                          <p:cBhvr>
                                            <p:cTn id="40" dur="1" fill="hold">
                                              <p:stCondLst>
                                                <p:cond delay="1999"/>
                                              </p:stCondLst>
                                            </p:cTn>
                                            <p:tgtEl>
                                              <p:spTgt spid="29188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1000"/>
                                            <p:tgtEl>
                                              <p:spTgt spid="6"/>
                                            </p:tgtEl>
                                          </p:cBhvr>
                                        </p:animEffect>
                                      </p:childTnLst>
                                    </p:cTn>
                                  </p:par>
                                  <p:par>
                                    <p:cTn id="50" presetID="22" presetClass="exit" presetSubtype="8" fill="hold" grpId="0" nodeType="withEffect">
                                      <p:stCondLst>
                                        <p:cond delay="0"/>
                                      </p:stCondLst>
                                      <p:childTnLst>
                                        <p:animEffect transition="out" filter="wipe(left)">
                                          <p:cBhvr>
                                            <p:cTn id="51" dur="2000"/>
                                            <p:tgtEl>
                                              <p:spTgt spid="126"/>
                                            </p:tgtEl>
                                          </p:cBhvr>
                                        </p:animEffect>
                                        <p:set>
                                          <p:cBhvr>
                                            <p:cTn id="52" dur="1" fill="hold">
                                              <p:stCondLst>
                                                <p:cond delay="1999"/>
                                              </p:stCondLst>
                                            </p:cTn>
                                            <p:tgtEl>
                                              <p:spTgt spid="1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0"/>
                                            <p:tgtEl>
                                              <p:spTgt spid="7"/>
                                            </p:tgtEl>
                                          </p:cBhvr>
                                        </p:animEffect>
                                      </p:childTnLst>
                                    </p:cTn>
                                  </p:par>
                                  <p:par>
                                    <p:cTn id="58" presetID="22" presetClass="exit" presetSubtype="8" fill="hold" grpId="0" nodeType="withEffect">
                                      <p:stCondLst>
                                        <p:cond delay="0"/>
                                      </p:stCondLst>
                                      <p:childTnLst>
                                        <p:animEffect transition="out" filter="wipe(left)">
                                          <p:cBhvr>
                                            <p:cTn id="59" dur="5000"/>
                                            <p:tgtEl>
                                              <p:spTgt spid="127"/>
                                            </p:tgtEl>
                                          </p:cBhvr>
                                        </p:animEffect>
                                        <p:set>
                                          <p:cBhvr>
                                            <p:cTn id="60" dur="1" fill="hold">
                                              <p:stCondLst>
                                                <p:cond delay="4999"/>
                                              </p:stCondLst>
                                            </p:cTn>
                                            <p:tgtEl>
                                              <p:spTgt spid="127"/>
                                            </p:tgtEl>
                                            <p:attrNameLst>
                                              <p:attrName>style.visibility</p:attrName>
                                            </p:attrNameLst>
                                          </p:cBhvr>
                                          <p:to>
                                            <p:strVal val="hidden"/>
                                          </p:to>
                                        </p:set>
                                      </p:childTnLst>
                                    </p:cTn>
                                  </p:par>
                                  <p:par>
                                    <p:cTn id="61" presetID="64" presetClass="path" presetSubtype="0" accel="50000" decel="50000" fill="hold" nodeType="withEffect">
                                      <p:stCondLst>
                                        <p:cond delay="0"/>
                                      </p:stCondLst>
                                      <p:childTnLst>
                                        <p:animMotion origin="layout" path="M 0.00087 0.00417 L 0.00087 -0.08472 " pathEditMode="relative" rAng="0" ptsTypes="AA">
                                          <p:cBhvr>
                                            <p:cTn id="62" dur="3000" fill="hold"/>
                                            <p:tgtEl>
                                              <p:spTgt spid="4"/>
                                            </p:tgtEl>
                                            <p:attrNameLst>
                                              <p:attrName>ppt_x</p:attrName>
                                              <p:attrName>ppt_y</p:attrName>
                                            </p:attrNameLst>
                                          </p:cBhvr>
                                          <p:rCtr x="0" y="-4444"/>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0"/>
                                            <p:tgtEl>
                                              <p:spTgt spid="8"/>
                                            </p:tgtEl>
                                          </p:cBhvr>
                                        </p:animEffect>
                                      </p:childTnLst>
                                    </p:cTn>
                                  </p:par>
                                  <p:par>
                                    <p:cTn id="68" presetID="22" presetClass="exit" presetSubtype="8" fill="hold" grpId="0" nodeType="withEffect">
                                      <p:stCondLst>
                                        <p:cond delay="0"/>
                                      </p:stCondLst>
                                      <p:childTnLst>
                                        <p:animEffect transition="out" filter="wipe(left)">
                                          <p:cBhvr>
                                            <p:cTn id="69" dur="5000"/>
                                            <p:tgtEl>
                                              <p:spTgt spid="128"/>
                                            </p:tgtEl>
                                          </p:cBhvr>
                                        </p:animEffect>
                                        <p:set>
                                          <p:cBhvr>
                                            <p:cTn id="70" dur="1" fill="hold">
                                              <p:stCondLst>
                                                <p:cond delay="4999"/>
                                              </p:stCondLst>
                                            </p:cTn>
                                            <p:tgtEl>
                                              <p:spTgt spid="128"/>
                                            </p:tgtEl>
                                            <p:attrNameLst>
                                              <p:attrName>style.visibility</p:attrName>
                                            </p:attrNameLst>
                                          </p:cBhvr>
                                          <p:to>
                                            <p:strVal val="hidden"/>
                                          </p:to>
                                        </p:set>
                                      </p:childTnLst>
                                    </p:cTn>
                                  </p:par>
                                  <p:par>
                                    <p:cTn id="71" presetID="42" presetClass="path" presetSubtype="0" accel="50000" decel="50000" fill="hold" nodeType="withEffect">
                                      <p:stCondLst>
                                        <p:cond delay="0"/>
                                      </p:stCondLst>
                                      <p:childTnLst>
                                        <p:animMotion origin="layout" path="M 0.00087 -0.08472 L 0.00173 -0.00208 " pathEditMode="relative" rAng="0" ptsTypes="AA">
                                          <p:cBhvr>
                                            <p:cTn id="72" dur="5000" fill="hold"/>
                                            <p:tgtEl>
                                              <p:spTgt spid="4"/>
                                            </p:tgtEl>
                                            <p:attrNameLst>
                                              <p:attrName>ppt_x</p:attrName>
                                              <p:attrName>ppt_y</p:attrName>
                                            </p:attrNameLst>
                                          </p:cBhvr>
                                          <p:rCtr x="35" y="4120"/>
                                        </p:animMotion>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0"/>
                                            <p:tgtEl>
                                              <p:spTgt spid="28"/>
                                            </p:tgtEl>
                                          </p:cBhvr>
                                        </p:animEffect>
                                      </p:childTnLst>
                                    </p:cTn>
                                  </p:par>
                                  <p:par>
                                    <p:cTn id="78" presetID="0" presetClass="path" presetSubtype="0" accel="50000" decel="50000" fill="hold" nodeType="withEffect">
                                      <p:stCondLst>
                                        <p:cond delay="0"/>
                                      </p:stCondLst>
                                      <p:childTnLst>
                                        <p:animMotion origin="layout" path="M 1.38889E-6 -3.7037E-7 L 0.00017 -0.025 " pathEditMode="relative" ptsTypes="AA">
                                          <p:cBhvr>
                                            <p:cTn id="79" dur="2000" fill="hold"/>
                                            <p:tgtEl>
                                              <p:spTgt spid="3"/>
                                            </p:tgtEl>
                                            <p:attrNameLst>
                                              <p:attrName>ppt_x</p:attrName>
                                              <p:attrName>ppt_y</p:attrName>
                                            </p:attrNameLst>
                                          </p:cBhvr>
                                        </p:animMotion>
                                      </p:childTnLst>
                                    </p:cTn>
                                  </p:par>
                                  <p:par>
                                    <p:cTn id="80" presetID="22" presetClass="exit" presetSubtype="8" fill="hold" grpId="0" nodeType="withEffect">
                                      <p:stCondLst>
                                        <p:cond delay="1000"/>
                                      </p:stCondLst>
                                      <p:childTnLst>
                                        <p:animEffect transition="out" filter="wipe(left)">
                                          <p:cBhvr>
                                            <p:cTn id="81" dur="5000"/>
                                            <p:tgtEl>
                                              <p:spTgt spid="129"/>
                                            </p:tgtEl>
                                          </p:cBhvr>
                                        </p:animEffect>
                                        <p:set>
                                          <p:cBhvr>
                                            <p:cTn id="82" dur="1" fill="hold">
                                              <p:stCondLst>
                                                <p:cond delay="4999"/>
                                              </p:stCondLst>
                                            </p:cTn>
                                            <p:tgtEl>
                                              <p:spTgt spid="129"/>
                                            </p:tgtEl>
                                            <p:attrNameLst>
                                              <p:attrName>style.visibility</p:attrName>
                                            </p:attrNameLst>
                                          </p:cBhvr>
                                          <p:to>
                                            <p:strVal val="hidden"/>
                                          </p:to>
                                        </p:set>
                                      </p:childTnLst>
                                    </p:cTn>
                                  </p:par>
                                  <p:par>
                                    <p:cTn id="83" presetID="64" presetClass="path" presetSubtype="0" accel="50000" decel="50000" fill="hold" nodeType="withEffect">
                                      <p:stCondLst>
                                        <p:cond delay="0"/>
                                      </p:stCondLst>
                                      <p:childTnLst>
                                        <p:animMotion origin="layout" path="M 0.00087 1.11111E-6 L 0.00087 -0.07847 " pathEditMode="relative" rAng="0" ptsTypes="AA">
                                          <p:cBhvr>
                                            <p:cTn id="84" dur="5000" fill="hold"/>
                                            <p:tgtEl>
                                              <p:spTgt spid="4"/>
                                            </p:tgtEl>
                                            <p:attrNameLst>
                                              <p:attrName>ppt_x</p:attrName>
                                              <p:attrName>ppt_y</p:attrName>
                                            </p:attrNameLst>
                                          </p:cBhvr>
                                          <p:rCtr x="0" y="-3935"/>
                                        </p:animMotion>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0"/>
                                            <p:tgtEl>
                                              <p:spTgt spid="21"/>
                                            </p:tgtEl>
                                          </p:cBhvr>
                                        </p:animEffect>
                                      </p:childTnLst>
                                    </p:cTn>
                                  </p:par>
                                  <p:par>
                                    <p:cTn id="90" presetID="1" presetClass="exit"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hidden"/>
                                          </p:to>
                                        </p:set>
                                      </p:childTnLst>
                                    </p:cTn>
                                  </p:par>
                                  <p:par>
                                    <p:cTn id="94" presetID="22" presetClass="exit" presetSubtype="8" fill="hold" grpId="0" nodeType="withEffect">
                                      <p:stCondLst>
                                        <p:cond delay="0"/>
                                      </p:stCondLst>
                                      <p:childTnLst>
                                        <p:animEffect transition="out" filter="wipe(left)">
                                          <p:cBhvr>
                                            <p:cTn id="95" dur="5000"/>
                                            <p:tgtEl>
                                              <p:spTgt spid="130"/>
                                            </p:tgtEl>
                                          </p:cBhvr>
                                        </p:animEffect>
                                        <p:set>
                                          <p:cBhvr>
                                            <p:cTn id="96" dur="1" fill="hold">
                                              <p:stCondLst>
                                                <p:cond delay="4999"/>
                                              </p:stCondLst>
                                            </p:cTn>
                                            <p:tgtEl>
                                              <p:spTgt spid="130"/>
                                            </p:tgtEl>
                                            <p:attrNameLst>
                                              <p:attrName>style.visibility</p:attrName>
                                            </p:attrNameLst>
                                          </p:cBhvr>
                                          <p:to>
                                            <p:strVal val="hidden"/>
                                          </p:to>
                                        </p:set>
                                      </p:childTnLst>
                                    </p:cTn>
                                  </p:par>
                                  <p:par>
                                    <p:cTn id="97" presetID="64" presetClass="path" presetSubtype="0" accel="50000" decel="50000" autoRev="1" fill="hold" nodeType="withEffect">
                                      <p:stCondLst>
                                        <p:cond delay="0"/>
                                      </p:stCondLst>
                                      <p:childTnLst>
                                        <p:animMotion origin="layout" path="M 0.00087 -0.05139 L 0.00087 -0.10695 " pathEditMode="relative" rAng="0" ptsTypes="AA">
                                          <p:cBhvr>
                                            <p:cTn id="98" dur="2000" fill="hold"/>
                                            <p:tgtEl>
                                              <p:spTgt spid="4"/>
                                            </p:tgtEl>
                                            <p:attrNameLst>
                                              <p:attrName>ppt_x</p:attrName>
                                              <p:attrName>ppt_y</p:attrName>
                                            </p:attrNameLst>
                                          </p:cBhvr>
                                          <p:rCtr x="0" y="-2778"/>
                                        </p:animMotion>
                                      </p:childTnLst>
                                    </p:cTn>
                                  </p:par>
                                  <p:par>
                                    <p:cTn id="99" presetID="22" presetClass="entr" presetSubtype="8" fill="hold" nodeType="withEffect">
                                      <p:stCondLst>
                                        <p:cond delay="0"/>
                                      </p:stCondLst>
                                      <p:childTnLst>
                                        <p:set>
                                          <p:cBhvr>
                                            <p:cTn id="100" dur="1" fill="hold">
                                              <p:stCondLst>
                                                <p:cond delay="0"/>
                                              </p:stCondLst>
                                            </p:cTn>
                                            <p:tgtEl>
                                              <p:spTgt spid="1026"/>
                                            </p:tgtEl>
                                            <p:attrNameLst>
                                              <p:attrName>style.visibility</p:attrName>
                                            </p:attrNameLst>
                                          </p:cBhvr>
                                          <p:to>
                                            <p:strVal val="visible"/>
                                          </p:to>
                                        </p:set>
                                        <p:animEffect transition="in" filter="wipe(left)">
                                          <p:cBhvr>
                                            <p:cTn id="10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p:bldP spid="70" grpId="1"/>
          <p:bldP spid="71" grpId="0"/>
          <p:bldP spid="71" grpId="1"/>
          <p:bldP spid="89" grpId="0"/>
          <p:bldP spid="291883" grpId="0" animBg="1"/>
          <p:bldP spid="126" grpId="0" animBg="1"/>
          <p:bldP spid="127" grpId="0" animBg="1"/>
          <p:bldP spid="128" grpId="0" animBg="1"/>
          <p:bldP spid="129" grpId="0" animBg="1"/>
          <p:bldP spid="130" grpId="0"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89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accel="50000" decel="50000" autoRev="1" fill="hold" nodeType="clickEffect">
                                      <p:stCondLst>
                                        <p:cond delay="0"/>
                                      </p:stCondLst>
                                      <p:childTnLst>
                                        <p:animScale>
                                          <p:cBhvr>
                                            <p:cTn id="16" dur="1000" fill="hold"/>
                                            <p:tgtEl>
                                              <p:spTgt spid="5"/>
                                            </p:tgtEl>
                                          </p:cBhvr>
                                          <p:by x="100000" y="5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25000" autoRev="1" fill="hold" grpId="0" nodeType="clickEffect">
                                      <p:stCondLst>
                                        <p:cond delay="0"/>
                                      </p:stCondLst>
                                      <p:childTnLst>
                                        <p:animScale>
                                          <p:cBhvr>
                                            <p:cTn id="28" dur="2000" fill="hold"/>
                                            <p:tgtEl>
                                              <p:spTgt spid="69"/>
                                            </p:tgtEl>
                                          </p:cBhvr>
                                          <p:by x="100000" y="75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2000"/>
                                            <p:tgtEl>
                                              <p:spTgt spid="11"/>
                                            </p:tgtEl>
                                          </p:cBhvr>
                                        </p:animEffect>
                                      </p:childTnLst>
                                    </p:cTn>
                                  </p:par>
                                  <p:par>
                                    <p:cTn id="38" presetID="22" presetClass="exit" presetSubtype="8" fill="hold" grpId="0" nodeType="withEffect">
                                      <p:stCondLst>
                                        <p:cond delay="0"/>
                                      </p:stCondLst>
                                      <p:childTnLst>
                                        <p:animEffect transition="out" filter="wipe(left)">
                                          <p:cBhvr>
                                            <p:cTn id="39" dur="2000"/>
                                            <p:tgtEl>
                                              <p:spTgt spid="291883"/>
                                            </p:tgtEl>
                                          </p:cBhvr>
                                        </p:animEffect>
                                        <p:set>
                                          <p:cBhvr>
                                            <p:cTn id="40" dur="1" fill="hold">
                                              <p:stCondLst>
                                                <p:cond delay="1999"/>
                                              </p:stCondLst>
                                            </p:cTn>
                                            <p:tgtEl>
                                              <p:spTgt spid="29188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1000"/>
                                            <p:tgtEl>
                                              <p:spTgt spid="6"/>
                                            </p:tgtEl>
                                          </p:cBhvr>
                                        </p:animEffect>
                                      </p:childTnLst>
                                    </p:cTn>
                                  </p:par>
                                  <p:par>
                                    <p:cTn id="50" presetID="22" presetClass="exit" presetSubtype="8" fill="hold" grpId="0" nodeType="withEffect">
                                      <p:stCondLst>
                                        <p:cond delay="0"/>
                                      </p:stCondLst>
                                      <p:childTnLst>
                                        <p:animEffect transition="out" filter="wipe(left)">
                                          <p:cBhvr>
                                            <p:cTn id="51" dur="2000"/>
                                            <p:tgtEl>
                                              <p:spTgt spid="126"/>
                                            </p:tgtEl>
                                          </p:cBhvr>
                                        </p:animEffect>
                                        <p:set>
                                          <p:cBhvr>
                                            <p:cTn id="52" dur="1" fill="hold">
                                              <p:stCondLst>
                                                <p:cond delay="1999"/>
                                              </p:stCondLst>
                                            </p:cTn>
                                            <p:tgtEl>
                                              <p:spTgt spid="1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0"/>
                                            <p:tgtEl>
                                              <p:spTgt spid="7"/>
                                            </p:tgtEl>
                                          </p:cBhvr>
                                        </p:animEffect>
                                      </p:childTnLst>
                                    </p:cTn>
                                  </p:par>
                                  <p:par>
                                    <p:cTn id="58" presetID="22" presetClass="exit" presetSubtype="8" fill="hold" grpId="0" nodeType="withEffect">
                                      <p:stCondLst>
                                        <p:cond delay="0"/>
                                      </p:stCondLst>
                                      <p:childTnLst>
                                        <p:animEffect transition="out" filter="wipe(left)">
                                          <p:cBhvr>
                                            <p:cTn id="59" dur="5000"/>
                                            <p:tgtEl>
                                              <p:spTgt spid="127"/>
                                            </p:tgtEl>
                                          </p:cBhvr>
                                        </p:animEffect>
                                        <p:set>
                                          <p:cBhvr>
                                            <p:cTn id="60" dur="1" fill="hold">
                                              <p:stCondLst>
                                                <p:cond delay="4999"/>
                                              </p:stCondLst>
                                            </p:cTn>
                                            <p:tgtEl>
                                              <p:spTgt spid="127"/>
                                            </p:tgtEl>
                                            <p:attrNameLst>
                                              <p:attrName>style.visibility</p:attrName>
                                            </p:attrNameLst>
                                          </p:cBhvr>
                                          <p:to>
                                            <p:strVal val="hidden"/>
                                          </p:to>
                                        </p:set>
                                      </p:childTnLst>
                                    </p:cTn>
                                  </p:par>
                                  <p:par>
                                    <p:cTn id="61" presetID="64" presetClass="path" presetSubtype="0" accel="50000" decel="50000" fill="hold" nodeType="withEffect">
                                      <p:stCondLst>
                                        <p:cond delay="0"/>
                                      </p:stCondLst>
                                      <p:childTnLst>
                                        <p:animMotion origin="layout" path="M 0.00087 0.00417 L 0.00087 -0.08472 " pathEditMode="relative" rAng="0" ptsTypes="AA">
                                          <p:cBhvr>
                                            <p:cTn id="62" dur="3000" fill="hold"/>
                                            <p:tgtEl>
                                              <p:spTgt spid="4"/>
                                            </p:tgtEl>
                                            <p:attrNameLst>
                                              <p:attrName>ppt_x</p:attrName>
                                              <p:attrName>ppt_y</p:attrName>
                                            </p:attrNameLst>
                                          </p:cBhvr>
                                          <p:rCtr x="0" y="-4444"/>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0"/>
                                            <p:tgtEl>
                                              <p:spTgt spid="8"/>
                                            </p:tgtEl>
                                          </p:cBhvr>
                                        </p:animEffect>
                                      </p:childTnLst>
                                    </p:cTn>
                                  </p:par>
                                  <p:par>
                                    <p:cTn id="68" presetID="22" presetClass="exit" presetSubtype="8" fill="hold" grpId="0" nodeType="withEffect">
                                      <p:stCondLst>
                                        <p:cond delay="0"/>
                                      </p:stCondLst>
                                      <p:childTnLst>
                                        <p:animEffect transition="out" filter="wipe(left)">
                                          <p:cBhvr>
                                            <p:cTn id="69" dur="5000"/>
                                            <p:tgtEl>
                                              <p:spTgt spid="128"/>
                                            </p:tgtEl>
                                          </p:cBhvr>
                                        </p:animEffect>
                                        <p:set>
                                          <p:cBhvr>
                                            <p:cTn id="70" dur="1" fill="hold">
                                              <p:stCondLst>
                                                <p:cond delay="4999"/>
                                              </p:stCondLst>
                                            </p:cTn>
                                            <p:tgtEl>
                                              <p:spTgt spid="128"/>
                                            </p:tgtEl>
                                            <p:attrNameLst>
                                              <p:attrName>style.visibility</p:attrName>
                                            </p:attrNameLst>
                                          </p:cBhvr>
                                          <p:to>
                                            <p:strVal val="hidden"/>
                                          </p:to>
                                        </p:set>
                                      </p:childTnLst>
                                    </p:cTn>
                                  </p:par>
                                  <p:par>
                                    <p:cTn id="71" presetID="42" presetClass="path" presetSubtype="0" accel="50000" decel="50000" fill="hold" nodeType="withEffect">
                                      <p:stCondLst>
                                        <p:cond delay="0"/>
                                      </p:stCondLst>
                                      <p:childTnLst>
                                        <p:animMotion origin="layout" path="M 0.00087 -0.08472 L 0.00173 -0.00208 " pathEditMode="relative" rAng="0" ptsTypes="AA">
                                          <p:cBhvr>
                                            <p:cTn id="72" dur="5000" fill="hold"/>
                                            <p:tgtEl>
                                              <p:spTgt spid="4"/>
                                            </p:tgtEl>
                                            <p:attrNameLst>
                                              <p:attrName>ppt_x</p:attrName>
                                              <p:attrName>ppt_y</p:attrName>
                                            </p:attrNameLst>
                                          </p:cBhvr>
                                          <p:rCtr x="35" y="4120"/>
                                        </p:animMotion>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0"/>
                                            <p:tgtEl>
                                              <p:spTgt spid="28"/>
                                            </p:tgtEl>
                                          </p:cBhvr>
                                        </p:animEffect>
                                      </p:childTnLst>
                                    </p:cTn>
                                  </p:par>
                                  <p:par>
                                    <p:cTn id="78" presetID="0" presetClass="path" presetSubtype="0" accel="50000" decel="50000" fill="hold" nodeType="withEffect">
                                      <p:stCondLst>
                                        <p:cond delay="0"/>
                                      </p:stCondLst>
                                      <p:childTnLst>
                                        <p:animMotion origin="layout" path="M 1.38889E-6 -3.7037E-7 L 0.00017 -0.025 " pathEditMode="relative" ptsTypes="AA">
                                          <p:cBhvr>
                                            <p:cTn id="79" dur="2000" fill="hold"/>
                                            <p:tgtEl>
                                              <p:spTgt spid="3"/>
                                            </p:tgtEl>
                                            <p:attrNameLst>
                                              <p:attrName>ppt_x</p:attrName>
                                              <p:attrName>ppt_y</p:attrName>
                                            </p:attrNameLst>
                                          </p:cBhvr>
                                        </p:animMotion>
                                      </p:childTnLst>
                                    </p:cTn>
                                  </p:par>
                                  <p:par>
                                    <p:cTn id="80" presetID="22" presetClass="exit" presetSubtype="8" fill="hold" grpId="0" nodeType="withEffect">
                                      <p:stCondLst>
                                        <p:cond delay="1000"/>
                                      </p:stCondLst>
                                      <p:childTnLst>
                                        <p:animEffect transition="out" filter="wipe(left)">
                                          <p:cBhvr>
                                            <p:cTn id="81" dur="5000"/>
                                            <p:tgtEl>
                                              <p:spTgt spid="129"/>
                                            </p:tgtEl>
                                          </p:cBhvr>
                                        </p:animEffect>
                                        <p:set>
                                          <p:cBhvr>
                                            <p:cTn id="82" dur="1" fill="hold">
                                              <p:stCondLst>
                                                <p:cond delay="4999"/>
                                              </p:stCondLst>
                                            </p:cTn>
                                            <p:tgtEl>
                                              <p:spTgt spid="129"/>
                                            </p:tgtEl>
                                            <p:attrNameLst>
                                              <p:attrName>style.visibility</p:attrName>
                                            </p:attrNameLst>
                                          </p:cBhvr>
                                          <p:to>
                                            <p:strVal val="hidden"/>
                                          </p:to>
                                        </p:set>
                                      </p:childTnLst>
                                    </p:cTn>
                                  </p:par>
                                  <p:par>
                                    <p:cTn id="83" presetID="64" presetClass="path" presetSubtype="0" accel="50000" decel="50000" fill="hold" nodeType="withEffect">
                                      <p:stCondLst>
                                        <p:cond delay="0"/>
                                      </p:stCondLst>
                                      <p:childTnLst>
                                        <p:animMotion origin="layout" path="M 0.00087 1.11111E-6 L 0.00087 -0.07847 " pathEditMode="relative" rAng="0" ptsTypes="AA">
                                          <p:cBhvr>
                                            <p:cTn id="84" dur="5000" fill="hold"/>
                                            <p:tgtEl>
                                              <p:spTgt spid="4"/>
                                            </p:tgtEl>
                                            <p:attrNameLst>
                                              <p:attrName>ppt_x</p:attrName>
                                              <p:attrName>ppt_y</p:attrName>
                                            </p:attrNameLst>
                                          </p:cBhvr>
                                          <p:rCtr x="0" y="-3935"/>
                                        </p:animMotion>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0"/>
                                            <p:tgtEl>
                                              <p:spTgt spid="21"/>
                                            </p:tgtEl>
                                          </p:cBhvr>
                                        </p:animEffect>
                                      </p:childTnLst>
                                    </p:cTn>
                                  </p:par>
                                  <p:par>
                                    <p:cTn id="90" presetID="1" presetClass="exit"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hidden"/>
                                          </p:to>
                                        </p:set>
                                      </p:childTnLst>
                                    </p:cTn>
                                  </p:par>
                                  <p:par>
                                    <p:cTn id="94" presetID="22" presetClass="exit" presetSubtype="8" fill="hold" grpId="0" nodeType="withEffect">
                                      <p:stCondLst>
                                        <p:cond delay="0"/>
                                      </p:stCondLst>
                                      <p:childTnLst>
                                        <p:animEffect transition="out" filter="wipe(left)">
                                          <p:cBhvr>
                                            <p:cTn id="95" dur="5000"/>
                                            <p:tgtEl>
                                              <p:spTgt spid="130"/>
                                            </p:tgtEl>
                                          </p:cBhvr>
                                        </p:animEffect>
                                        <p:set>
                                          <p:cBhvr>
                                            <p:cTn id="96" dur="1" fill="hold">
                                              <p:stCondLst>
                                                <p:cond delay="4999"/>
                                              </p:stCondLst>
                                            </p:cTn>
                                            <p:tgtEl>
                                              <p:spTgt spid="130"/>
                                            </p:tgtEl>
                                            <p:attrNameLst>
                                              <p:attrName>style.visibility</p:attrName>
                                            </p:attrNameLst>
                                          </p:cBhvr>
                                          <p:to>
                                            <p:strVal val="hidden"/>
                                          </p:to>
                                        </p:set>
                                      </p:childTnLst>
                                    </p:cTn>
                                  </p:par>
                                  <p:par>
                                    <p:cTn id="97" presetID="64" presetClass="path" presetSubtype="0" accel="50000" decel="50000" autoRev="1" fill="hold" nodeType="withEffect">
                                      <p:stCondLst>
                                        <p:cond delay="0"/>
                                      </p:stCondLst>
                                      <p:childTnLst>
                                        <p:animMotion origin="layout" path="M 0.00087 -0.05139 L 0.00087 -0.10695 " pathEditMode="relative" rAng="0" ptsTypes="AA">
                                          <p:cBhvr>
                                            <p:cTn id="98" dur="2000" fill="hold"/>
                                            <p:tgtEl>
                                              <p:spTgt spid="4"/>
                                            </p:tgtEl>
                                            <p:attrNameLst>
                                              <p:attrName>ppt_x</p:attrName>
                                              <p:attrName>ppt_y</p:attrName>
                                            </p:attrNameLst>
                                          </p:cBhvr>
                                          <p:rCtr x="0" y="-2778"/>
                                        </p:animMotion>
                                      </p:childTnLst>
                                    </p:cTn>
                                  </p:par>
                                  <p:par>
                                    <p:cTn id="99" presetID="22" presetClass="entr" presetSubtype="8" fill="hold" nodeType="withEffect">
                                      <p:stCondLst>
                                        <p:cond delay="0"/>
                                      </p:stCondLst>
                                      <p:childTnLst>
                                        <p:set>
                                          <p:cBhvr>
                                            <p:cTn id="100" dur="1" fill="hold">
                                              <p:stCondLst>
                                                <p:cond delay="0"/>
                                              </p:stCondLst>
                                            </p:cTn>
                                            <p:tgtEl>
                                              <p:spTgt spid="1026"/>
                                            </p:tgtEl>
                                            <p:attrNameLst>
                                              <p:attrName>style.visibility</p:attrName>
                                            </p:attrNameLst>
                                          </p:cBhvr>
                                          <p:to>
                                            <p:strVal val="visible"/>
                                          </p:to>
                                        </p:set>
                                        <p:animEffect transition="in" filter="wipe(left)">
                                          <p:cBhvr>
                                            <p:cTn id="10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p:bldP spid="70" grpId="1"/>
          <p:bldP spid="71" grpId="0"/>
          <p:bldP spid="71" grpId="1"/>
          <p:bldP spid="89" grpId="0"/>
          <p:bldP spid="291883" grpId="0" animBg="1"/>
          <p:bldP spid="126" grpId="0" animBg="1"/>
          <p:bldP spid="127" grpId="0" animBg="1"/>
          <p:bldP spid="128" grpId="0" animBg="1"/>
          <p:bldP spid="129" grpId="0" animBg="1"/>
          <p:bldP spid="1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t>
            </a:r>
            <a:r>
              <a:rPr lang="en-US" b="1" dirty="0"/>
              <a:t>AVAPS</a:t>
            </a:r>
            <a:r>
              <a:rPr lang="en-US" dirty="0"/>
              <a:t> Stand For?</a:t>
            </a:r>
          </a:p>
        </p:txBody>
      </p:sp>
      <p:sp>
        <p:nvSpPr>
          <p:cNvPr id="3" name="Content Placeholder 2"/>
          <p:cNvSpPr>
            <a:spLocks noGrp="1"/>
          </p:cNvSpPr>
          <p:nvPr>
            <p:ph idx="1"/>
          </p:nvPr>
        </p:nvSpPr>
        <p:spPr/>
        <p:txBody>
          <a:bodyPr/>
          <a:lstStyle/>
          <a:p>
            <a:pPr marL="514350" indent="-514350">
              <a:buFont typeface="+mj-lt"/>
              <a:buAutoNum type="alphaLcParenR"/>
            </a:pPr>
            <a:r>
              <a:rPr lang="en-US" dirty="0"/>
              <a:t>Automatic Ventilation Assured Pressure Support</a:t>
            </a:r>
          </a:p>
          <a:p>
            <a:pPr marL="514350" indent="-514350">
              <a:buFont typeface="+mj-lt"/>
              <a:buAutoNum type="alphaLcParenR"/>
            </a:pPr>
            <a:r>
              <a:rPr lang="en-US" dirty="0"/>
              <a:t>Automatic Ventilation And Patient Support</a:t>
            </a:r>
          </a:p>
          <a:p>
            <a:pPr marL="514350" indent="-514350">
              <a:buFont typeface="+mj-lt"/>
              <a:buAutoNum type="alphaLcParenR"/>
            </a:pPr>
            <a:r>
              <a:rPr lang="en-US" b="1" dirty="0">
                <a:solidFill>
                  <a:srgbClr val="FF0000"/>
                </a:solidFill>
              </a:rPr>
              <a:t>A</a:t>
            </a:r>
            <a:r>
              <a:rPr lang="en-US" dirty="0">
                <a:solidFill>
                  <a:srgbClr val="FF0000"/>
                </a:solidFill>
              </a:rPr>
              <a:t>verage </a:t>
            </a:r>
            <a:r>
              <a:rPr lang="en-US" b="1" dirty="0">
                <a:solidFill>
                  <a:srgbClr val="FF0000"/>
                </a:solidFill>
              </a:rPr>
              <a:t>V</a:t>
            </a:r>
            <a:r>
              <a:rPr lang="en-US" dirty="0">
                <a:solidFill>
                  <a:srgbClr val="FF0000"/>
                </a:solidFill>
              </a:rPr>
              <a:t>olume </a:t>
            </a:r>
            <a:r>
              <a:rPr lang="en-US" b="1" dirty="0">
                <a:solidFill>
                  <a:srgbClr val="FF0000"/>
                </a:solidFill>
              </a:rPr>
              <a:t>A</a:t>
            </a:r>
            <a:r>
              <a:rPr lang="en-US" dirty="0">
                <a:solidFill>
                  <a:srgbClr val="FF0000"/>
                </a:solidFill>
              </a:rPr>
              <a:t>ssured </a:t>
            </a:r>
            <a:r>
              <a:rPr lang="en-US" b="1" dirty="0">
                <a:solidFill>
                  <a:srgbClr val="FF0000"/>
                </a:solidFill>
              </a:rPr>
              <a:t>P</a:t>
            </a:r>
            <a:r>
              <a:rPr lang="en-US" dirty="0">
                <a:solidFill>
                  <a:srgbClr val="FF0000"/>
                </a:solidFill>
              </a:rPr>
              <a:t>ressure </a:t>
            </a:r>
            <a:r>
              <a:rPr lang="en-US" b="1" dirty="0">
                <a:solidFill>
                  <a:srgbClr val="FF0000"/>
                </a:solidFill>
              </a:rPr>
              <a:t>S</a:t>
            </a:r>
            <a:r>
              <a:rPr lang="en-US" dirty="0">
                <a:solidFill>
                  <a:srgbClr val="FF0000"/>
                </a:solidFill>
              </a:rPr>
              <a:t>upport</a:t>
            </a:r>
          </a:p>
          <a:p>
            <a:pPr marL="514350" indent="-514350">
              <a:buFont typeface="+mj-lt"/>
              <a:buAutoNum type="alphaLcParenR"/>
            </a:pPr>
            <a:r>
              <a:rPr lang="en-US" dirty="0"/>
              <a:t>Average Volume And Patient Support</a:t>
            </a:r>
          </a:p>
          <a:p>
            <a:pPr marL="514350" indent="-514350">
              <a:buFont typeface="+mj-lt"/>
              <a:buAutoNum type="alphaLcParenR"/>
            </a:pPr>
            <a:r>
              <a:rPr lang="en-US" dirty="0"/>
              <a:t>None of the above</a:t>
            </a:r>
          </a:p>
          <a:p>
            <a:pPr marL="514350" indent="-514350">
              <a:buFont typeface="+mj-lt"/>
              <a:buAutoNum type="alphaLcParenR"/>
            </a:pPr>
            <a:r>
              <a:rPr lang="en-US" dirty="0"/>
              <a:t>I have no idea</a:t>
            </a:r>
          </a:p>
        </p:txBody>
      </p:sp>
      <p:pic>
        <p:nvPicPr>
          <p:cNvPr id="4" name="Picture 2" descr="http://www.healthcare.philips.com/pwc_hc/main/shared/Assets/Images/Homehealthcare/Respironics/275s/bipapava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425" y="500063"/>
            <a:ext cx="26193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8906BF5-1BD4-4555-82F0-F1AAEA3E9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4020" y="541067"/>
            <a:ext cx="2669780" cy="256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44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custDataLst>
              <p:tags r:id="rId2"/>
            </p:custDataLst>
          </p:nvPr>
        </p:nvSpPr>
        <p:spPr bwMode="auto">
          <a:xfrm>
            <a:off x="1524439" y="1409890"/>
            <a:ext cx="8942388" cy="1010999"/>
          </a:xfrm>
          <a:prstGeom prst="rect">
            <a:avLst/>
          </a:prstGeom>
          <a:solidFill>
            <a:srgbClr val="DDF4FF"/>
          </a:solidFill>
          <a:ln w="9525">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latin typeface="Arial" charset="0"/>
              <a:cs typeface="Arial" charset="0"/>
            </a:endParaRPr>
          </a:p>
        </p:txBody>
      </p:sp>
      <p:sp>
        <p:nvSpPr>
          <p:cNvPr id="2" name="Title 1"/>
          <p:cNvSpPr>
            <a:spLocks noGrp="1"/>
          </p:cNvSpPr>
          <p:nvPr>
            <p:ph type="title"/>
            <p:custDataLst>
              <p:tags r:id="rId3"/>
            </p:custDataLst>
          </p:nvPr>
        </p:nvSpPr>
        <p:spPr>
          <a:xfrm>
            <a:off x="1916114" y="565150"/>
            <a:ext cx="8359775" cy="914400"/>
          </a:xfrm>
          <a:ln w="0"/>
          <a:effectLst/>
          <a:extLst>
            <a:ext uri="{53640926-AAD7-44D8-BBD7-CCE9431645EC}">
              <a14:shadowObscured xmlns:a14="http://schemas.microsoft.com/office/drawing/2010/main"/>
            </a:ext>
          </a:extLst>
        </p:spPr>
        <p:txBody>
          <a:bodyPr vert="horz" wrap="square" lIns="0" tIns="0" rIns="0" bIns="0" rtlCol="0" anchor="t">
            <a:normAutofit/>
          </a:bodyPr>
          <a:lstStyle/>
          <a:p>
            <a:pPr>
              <a:spcBef>
                <a:spcPts val="0"/>
              </a:spcBef>
            </a:pPr>
            <a:r>
              <a:rPr lang="en-US" dirty="0">
                <a:solidFill>
                  <a:srgbClr val="FFFFFF"/>
                </a:solidFill>
              </a:rPr>
              <a:t>Auto Back-up rate</a:t>
            </a:r>
          </a:p>
        </p:txBody>
      </p:sp>
      <p:sp>
        <p:nvSpPr>
          <p:cNvPr id="7" name="Rectangle 6"/>
          <p:cNvSpPr/>
          <p:nvPr>
            <p:custDataLst>
              <p:tags r:id="rId4"/>
            </p:custDataLst>
          </p:nvPr>
        </p:nvSpPr>
        <p:spPr>
          <a:xfrm>
            <a:off x="3810000" y="2613392"/>
            <a:ext cx="4572000" cy="369332"/>
          </a:xfrm>
          <a:prstGeom prst="rect">
            <a:avLst/>
          </a:prstGeom>
        </p:spPr>
        <p:txBody>
          <a:bodyPr>
            <a:spAutoFit/>
          </a:bodyPr>
          <a:lstStyle/>
          <a:p>
            <a:endParaRPr lang="en-US" dirty="0"/>
          </a:p>
        </p:txBody>
      </p:sp>
      <p:sp>
        <p:nvSpPr>
          <p:cNvPr id="8" name="Rectangle 7"/>
          <p:cNvSpPr/>
          <p:nvPr>
            <p:custDataLst>
              <p:tags r:id="rId5"/>
            </p:custDataLst>
          </p:nvPr>
        </p:nvSpPr>
        <p:spPr>
          <a:xfrm>
            <a:off x="2068512" y="1560825"/>
            <a:ext cx="4531545" cy="30315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endParaRPr lang="en-US" dirty="0"/>
          </a:p>
          <a:p>
            <a:endParaRPr lang="en-US" dirty="0"/>
          </a:p>
          <a:p>
            <a:endParaRPr lang="en-US" dirty="0"/>
          </a:p>
          <a:p>
            <a:endParaRPr lang="en-US" sz="1100" dirty="0"/>
          </a:p>
          <a:p>
            <a:r>
              <a:rPr lang="en-US" dirty="0">
                <a:latin typeface="Arial"/>
                <a:cs typeface="Arial"/>
              </a:rPr>
              <a:t>•  Auto backup rate is near resting rate</a:t>
            </a:r>
          </a:p>
          <a:p>
            <a:endParaRPr lang="en-US" dirty="0">
              <a:latin typeface="Arial"/>
              <a:cs typeface="Arial"/>
            </a:endParaRPr>
          </a:p>
          <a:p>
            <a:r>
              <a:rPr lang="en-US" dirty="0">
                <a:latin typeface="Arial"/>
                <a:cs typeface="Arial"/>
              </a:rPr>
              <a:t>•  Comfortable assistance when needed</a:t>
            </a:r>
          </a:p>
          <a:p>
            <a:endParaRPr lang="en-US" dirty="0"/>
          </a:p>
          <a:p>
            <a:r>
              <a:rPr lang="en-US" dirty="0"/>
              <a:t>•  </a:t>
            </a:r>
            <a:r>
              <a:rPr lang="en-US" dirty="0">
                <a:latin typeface="Arial"/>
                <a:cs typeface="Arial"/>
              </a:rPr>
              <a:t>No manual adjustments </a:t>
            </a:r>
          </a:p>
          <a:p>
            <a:r>
              <a:rPr lang="en-US" dirty="0">
                <a:latin typeface="Arial"/>
                <a:cs typeface="Arial"/>
              </a:rPr>
              <a:t>   (auto-default setting)</a:t>
            </a:r>
          </a:p>
          <a:p>
            <a:endParaRPr lang="en-US" dirty="0"/>
          </a:p>
        </p:txBody>
      </p:sp>
      <p:sp>
        <p:nvSpPr>
          <p:cNvPr id="12" name="Title 1"/>
          <p:cNvSpPr txBox="1">
            <a:spLocks/>
          </p:cNvSpPr>
          <p:nvPr>
            <p:custDataLst>
              <p:tags r:id="rId6"/>
            </p:custDataLst>
          </p:nvPr>
        </p:nvSpPr>
        <p:spPr bwMode="auto">
          <a:xfrm>
            <a:off x="2068514" y="624688"/>
            <a:ext cx="8359775" cy="914400"/>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pPr>
              <a:spcBef>
                <a:spcPts val="0"/>
              </a:spcBef>
              <a:spcAft>
                <a:spcPts val="0"/>
              </a:spcAft>
            </a:pPr>
            <a:r>
              <a:rPr lang="en-US" dirty="0">
                <a:solidFill>
                  <a:schemeClr val="tx1"/>
                </a:solidFill>
              </a:rPr>
              <a:t>Auto Backup Rate</a:t>
            </a:r>
          </a:p>
        </p:txBody>
      </p:sp>
      <p:sp>
        <p:nvSpPr>
          <p:cNvPr id="4" name="TextBox 3"/>
          <p:cNvSpPr txBox="1"/>
          <p:nvPr/>
        </p:nvSpPr>
        <p:spPr>
          <a:xfrm>
            <a:off x="2035193" y="1605003"/>
            <a:ext cx="7920880" cy="646331"/>
          </a:xfrm>
          <a:prstGeom prst="rect">
            <a:avLst/>
          </a:prstGeom>
          <a:noFill/>
        </p:spPr>
        <p:txBody>
          <a:bodyPr wrap="square" rtlCol="0">
            <a:spAutoFit/>
          </a:bodyPr>
          <a:lstStyle/>
          <a:p>
            <a:r>
              <a:rPr lang="en-US" dirty="0"/>
              <a:t>Auto backup rate combined with the tidal volume assurance of AVAPS provides a minimum level of ventilation</a:t>
            </a:r>
          </a:p>
        </p:txBody>
      </p:sp>
      <p:pic>
        <p:nvPicPr>
          <p:cNvPr id="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9707" y="4254145"/>
            <a:ext cx="2232248" cy="209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6575448" y="2515236"/>
            <a:ext cx="3866771" cy="383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06193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Auto Backup Rate</a:t>
            </a:r>
          </a:p>
        </p:txBody>
      </p:sp>
      <p:cxnSp>
        <p:nvCxnSpPr>
          <p:cNvPr id="4" name="Straight Connector 4"/>
          <p:cNvCxnSpPr>
            <a:cxnSpLocks noChangeShapeType="1"/>
          </p:cNvCxnSpPr>
          <p:nvPr>
            <p:custDataLst>
              <p:tags r:id="rId3"/>
            </p:custDataLst>
          </p:nvPr>
        </p:nvCxnSpPr>
        <p:spPr bwMode="auto">
          <a:xfrm>
            <a:off x="2967832" y="1862583"/>
            <a:ext cx="1" cy="3876727"/>
          </a:xfrm>
          <a:prstGeom prst="line">
            <a:avLst/>
          </a:prstGeom>
          <a:ln>
            <a:headEnd type="none" w="sm" len="sm"/>
            <a:tailEnd type="none" w="sm" len="sm"/>
          </a:ln>
          <a:extLst/>
        </p:spPr>
        <p:style>
          <a:lnRef idx="2">
            <a:schemeClr val="dk1"/>
          </a:lnRef>
          <a:fillRef idx="0">
            <a:schemeClr val="dk1"/>
          </a:fillRef>
          <a:effectRef idx="1">
            <a:schemeClr val="dk1"/>
          </a:effectRef>
          <a:fontRef idx="minor">
            <a:schemeClr val="tx1"/>
          </a:fontRef>
        </p:style>
      </p:cxnSp>
      <p:cxnSp>
        <p:nvCxnSpPr>
          <p:cNvPr id="5" name="Straight Connector 8"/>
          <p:cNvCxnSpPr>
            <a:cxnSpLocks noChangeShapeType="1"/>
          </p:cNvCxnSpPr>
          <p:nvPr>
            <p:custDataLst>
              <p:tags r:id="rId4"/>
            </p:custDataLst>
          </p:nvPr>
        </p:nvCxnSpPr>
        <p:spPr bwMode="auto">
          <a:xfrm rot="10800000">
            <a:off x="2967831" y="5739309"/>
            <a:ext cx="6073540" cy="1346"/>
          </a:xfrm>
          <a:prstGeom prst="line">
            <a:avLst/>
          </a:prstGeom>
          <a:ln>
            <a:headEnd type="none" w="sm" len="sm"/>
            <a:tailEnd type="none" w="sm" len="sm"/>
          </a:ln>
          <a:extLst/>
        </p:spPr>
        <p:style>
          <a:lnRef idx="2">
            <a:schemeClr val="dk1"/>
          </a:lnRef>
          <a:fillRef idx="0">
            <a:schemeClr val="dk1"/>
          </a:fillRef>
          <a:effectRef idx="1">
            <a:schemeClr val="dk1"/>
          </a:effectRef>
          <a:fontRef idx="minor">
            <a:schemeClr val="tx1"/>
          </a:fontRef>
        </p:style>
      </p:cxnSp>
      <p:cxnSp>
        <p:nvCxnSpPr>
          <p:cNvPr id="8" name="Straight Connector 7"/>
          <p:cNvCxnSpPr/>
          <p:nvPr>
            <p:custDataLst>
              <p:tags r:id="rId5"/>
            </p:custDataLst>
          </p:nvPr>
        </p:nvCxnSpPr>
        <p:spPr>
          <a:xfrm>
            <a:off x="2960520" y="4353563"/>
            <a:ext cx="587970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custDataLst>
              <p:tags r:id="rId6"/>
            </p:custDataLst>
          </p:nvPr>
        </p:nvSpPr>
        <p:spPr>
          <a:xfrm rot="16200000">
            <a:off x="1261762" y="3809265"/>
            <a:ext cx="2367189" cy="353302"/>
          </a:xfrm>
          <a:prstGeom prst="rect">
            <a:avLst/>
          </a:prstGeom>
          <a:noFill/>
        </p:spPr>
        <p:txBody>
          <a:bodyPr wrap="square" rtlCol="0">
            <a:spAutoFit/>
          </a:bodyPr>
          <a:lstStyle/>
          <a:p>
            <a:r>
              <a:rPr lang="en-US" sz="1696" b="1" dirty="0"/>
              <a:t>Moving breath rate</a:t>
            </a:r>
          </a:p>
        </p:txBody>
      </p:sp>
      <p:sp>
        <p:nvSpPr>
          <p:cNvPr id="11" name="TextBox 10"/>
          <p:cNvSpPr txBox="1"/>
          <p:nvPr>
            <p:custDataLst>
              <p:tags r:id="rId7"/>
            </p:custDataLst>
          </p:nvPr>
        </p:nvSpPr>
        <p:spPr>
          <a:xfrm>
            <a:off x="8203516" y="4094193"/>
            <a:ext cx="1421466" cy="5306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24" dirty="0">
                <a:solidFill>
                  <a:srgbClr val="000000"/>
                </a:solidFill>
                <a:latin typeface="Arial"/>
              </a:rPr>
              <a:t>Minimum auto</a:t>
            </a:r>
          </a:p>
          <a:p>
            <a:r>
              <a:rPr lang="en-US" sz="1424" dirty="0">
                <a:solidFill>
                  <a:srgbClr val="000000"/>
                </a:solidFill>
                <a:latin typeface="Arial"/>
              </a:rPr>
              <a:t>backup rate</a:t>
            </a:r>
          </a:p>
        </p:txBody>
      </p:sp>
      <p:sp>
        <p:nvSpPr>
          <p:cNvPr id="25" name="TextBox 24"/>
          <p:cNvSpPr txBox="1"/>
          <p:nvPr>
            <p:custDataLst>
              <p:tags r:id="rId8"/>
            </p:custDataLst>
          </p:nvPr>
        </p:nvSpPr>
        <p:spPr>
          <a:xfrm>
            <a:off x="3516071" y="5396207"/>
            <a:ext cx="1559466" cy="284052"/>
          </a:xfrm>
          <a:prstGeom prst="rect">
            <a:avLst/>
          </a:prstGeom>
          <a:noFill/>
        </p:spPr>
        <p:txBody>
          <a:bodyPr wrap="none" rtlCol="0">
            <a:spAutoFit/>
          </a:bodyPr>
          <a:lstStyle/>
          <a:p>
            <a:r>
              <a:rPr lang="en-US" sz="1246" dirty="0"/>
              <a:t>Spontaneous breaths</a:t>
            </a:r>
          </a:p>
        </p:txBody>
      </p:sp>
      <p:sp>
        <p:nvSpPr>
          <p:cNvPr id="26" name="Oval 25"/>
          <p:cNvSpPr/>
          <p:nvPr>
            <p:custDataLst>
              <p:tags r:id="rId9"/>
            </p:custDataLst>
          </p:nvPr>
        </p:nvSpPr>
        <p:spPr>
          <a:xfrm>
            <a:off x="3473069" y="3392531"/>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custDataLst>
              <p:tags r:id="rId10"/>
            </p:custDataLst>
          </p:nvPr>
        </p:nvSpPr>
        <p:spPr>
          <a:xfrm>
            <a:off x="3328697" y="3456600"/>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custDataLst>
              <p:tags r:id="rId11"/>
            </p:custDataLst>
          </p:nvPr>
        </p:nvSpPr>
        <p:spPr>
          <a:xfrm>
            <a:off x="3203603"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custDataLst>
              <p:tags r:id="rId12"/>
            </p:custDataLst>
          </p:nvPr>
        </p:nvSpPr>
        <p:spPr>
          <a:xfrm>
            <a:off x="3097057" y="3456600"/>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custDataLst>
              <p:tags r:id="rId13"/>
            </p:custDataLst>
          </p:nvPr>
        </p:nvSpPr>
        <p:spPr>
          <a:xfrm>
            <a:off x="2971111" y="3584737"/>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custDataLst>
              <p:tags r:id="rId14"/>
            </p:custDataLst>
          </p:nvPr>
        </p:nvSpPr>
        <p:spPr>
          <a:xfrm>
            <a:off x="3344932" y="5475104"/>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custDataLst>
              <p:tags r:id="rId15"/>
            </p:custDataLst>
          </p:nvPr>
        </p:nvCxnSpPr>
        <p:spPr>
          <a:xfrm>
            <a:off x="3024589" y="3584737"/>
            <a:ext cx="568586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custDataLst>
              <p:tags r:id="rId16"/>
            </p:custDataLst>
          </p:nvPr>
        </p:nvSpPr>
        <p:spPr>
          <a:xfrm>
            <a:off x="3045332" y="5740656"/>
            <a:ext cx="6386137" cy="530658"/>
          </a:xfrm>
          <a:prstGeom prst="rect">
            <a:avLst/>
          </a:prstGeom>
          <a:noFill/>
        </p:spPr>
        <p:txBody>
          <a:bodyPr wrap="square" rtlCol="0">
            <a:spAutoFit/>
          </a:bodyPr>
          <a:lstStyle/>
          <a:p>
            <a:r>
              <a:rPr lang="en-US" sz="1424" dirty="0"/>
              <a:t>Time</a:t>
            </a:r>
            <a:r>
              <a:rPr lang="en-US" sz="1424" b="1" dirty="0"/>
              <a:t> 					   </a:t>
            </a:r>
            <a:r>
              <a:rPr lang="en-US" sz="1424" dirty="0"/>
              <a:t>50 spontaneous breaths </a:t>
            </a:r>
          </a:p>
        </p:txBody>
      </p:sp>
      <p:sp>
        <p:nvSpPr>
          <p:cNvPr id="33" name="TextBox 32"/>
          <p:cNvSpPr txBox="1"/>
          <p:nvPr>
            <p:custDataLst>
              <p:tags r:id="rId17"/>
            </p:custDataLst>
          </p:nvPr>
        </p:nvSpPr>
        <p:spPr>
          <a:xfrm>
            <a:off x="2567413" y="4161357"/>
            <a:ext cx="732710" cy="311496"/>
          </a:xfrm>
          <a:prstGeom prst="rect">
            <a:avLst/>
          </a:prstGeom>
          <a:noFill/>
        </p:spPr>
        <p:txBody>
          <a:bodyPr wrap="square" rtlCol="0">
            <a:spAutoFit/>
          </a:bodyPr>
          <a:lstStyle/>
          <a:p>
            <a:r>
              <a:rPr lang="en-US" sz="1424" b="1" dirty="0"/>
              <a:t>10</a:t>
            </a:r>
          </a:p>
        </p:txBody>
      </p:sp>
      <p:sp>
        <p:nvSpPr>
          <p:cNvPr id="36" name="Oval 35"/>
          <p:cNvSpPr/>
          <p:nvPr>
            <p:custDataLst>
              <p:tags r:id="rId18"/>
            </p:custDataLst>
          </p:nvPr>
        </p:nvSpPr>
        <p:spPr>
          <a:xfrm>
            <a:off x="3600121" y="3328462"/>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custDataLst>
              <p:tags r:id="rId19"/>
            </p:custDataLst>
          </p:nvPr>
        </p:nvSpPr>
        <p:spPr>
          <a:xfrm>
            <a:off x="3792327" y="3455513"/>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custDataLst>
              <p:tags r:id="rId20"/>
            </p:custDataLst>
          </p:nvPr>
        </p:nvSpPr>
        <p:spPr>
          <a:xfrm>
            <a:off x="3984533" y="3519582"/>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custDataLst>
              <p:tags r:id="rId21"/>
            </p:custDataLst>
          </p:nvPr>
        </p:nvSpPr>
        <p:spPr>
          <a:xfrm>
            <a:off x="4176740" y="3519582"/>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custDataLst>
              <p:tags r:id="rId22"/>
            </p:custDataLst>
          </p:nvPr>
        </p:nvSpPr>
        <p:spPr>
          <a:xfrm>
            <a:off x="4304877" y="3456600"/>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custDataLst>
              <p:tags r:id="rId23"/>
            </p:custDataLst>
          </p:nvPr>
        </p:nvSpPr>
        <p:spPr>
          <a:xfrm>
            <a:off x="4497084" y="3584737"/>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custDataLst>
              <p:tags r:id="rId24"/>
            </p:custDataLst>
          </p:nvPr>
        </p:nvSpPr>
        <p:spPr>
          <a:xfrm>
            <a:off x="4689290"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custDataLst>
              <p:tags r:id="rId25"/>
            </p:custDataLst>
          </p:nvPr>
        </p:nvSpPr>
        <p:spPr>
          <a:xfrm>
            <a:off x="4881497" y="3583651"/>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custDataLst>
              <p:tags r:id="rId26"/>
            </p:custDataLst>
          </p:nvPr>
        </p:nvSpPr>
        <p:spPr>
          <a:xfrm>
            <a:off x="5137772" y="3583651"/>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custDataLst>
              <p:tags r:id="rId27"/>
            </p:custDataLst>
          </p:nvPr>
        </p:nvSpPr>
        <p:spPr>
          <a:xfrm>
            <a:off x="5266996"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custDataLst>
              <p:tags r:id="rId28"/>
            </p:custDataLst>
          </p:nvPr>
        </p:nvSpPr>
        <p:spPr>
          <a:xfrm>
            <a:off x="5395133" y="3455513"/>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custDataLst>
              <p:tags r:id="rId29"/>
            </p:custDataLst>
          </p:nvPr>
        </p:nvSpPr>
        <p:spPr>
          <a:xfrm>
            <a:off x="5587340" y="3519582"/>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custDataLst>
              <p:tags r:id="rId30"/>
            </p:custDataLst>
          </p:nvPr>
        </p:nvSpPr>
        <p:spPr>
          <a:xfrm>
            <a:off x="5778460"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custDataLst>
              <p:tags r:id="rId31"/>
            </p:custDataLst>
          </p:nvPr>
        </p:nvSpPr>
        <p:spPr>
          <a:xfrm>
            <a:off x="5970666"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custDataLst>
              <p:tags r:id="rId32"/>
            </p:custDataLst>
          </p:nvPr>
        </p:nvSpPr>
        <p:spPr>
          <a:xfrm>
            <a:off x="6099890" y="3456600"/>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custDataLst>
              <p:tags r:id="rId33"/>
            </p:custDataLst>
          </p:nvPr>
        </p:nvSpPr>
        <p:spPr>
          <a:xfrm>
            <a:off x="6228028"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custDataLst>
              <p:tags r:id="rId34"/>
            </p:custDataLst>
          </p:nvPr>
        </p:nvSpPr>
        <p:spPr>
          <a:xfrm>
            <a:off x="6419148" y="3584737"/>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custDataLst>
              <p:tags r:id="rId35"/>
            </p:custDataLst>
          </p:nvPr>
        </p:nvSpPr>
        <p:spPr>
          <a:xfrm>
            <a:off x="6612441" y="363523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custDataLst>
              <p:tags r:id="rId36"/>
            </p:custDataLst>
          </p:nvPr>
        </p:nvSpPr>
        <p:spPr>
          <a:xfrm>
            <a:off x="6804647" y="3648806"/>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custDataLst>
              <p:tags r:id="rId37"/>
            </p:custDataLst>
          </p:nvPr>
        </p:nvSpPr>
        <p:spPr>
          <a:xfrm>
            <a:off x="6932785" y="3584737"/>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custDataLst>
              <p:tags r:id="rId38"/>
            </p:custDataLst>
          </p:nvPr>
        </p:nvSpPr>
        <p:spPr>
          <a:xfrm>
            <a:off x="7060922" y="3520669"/>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custDataLst>
              <p:tags r:id="rId39"/>
            </p:custDataLst>
          </p:nvPr>
        </p:nvSpPr>
        <p:spPr>
          <a:xfrm>
            <a:off x="7253129" y="3583651"/>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custDataLst>
              <p:tags r:id="rId40"/>
            </p:custDataLst>
          </p:nvPr>
        </p:nvSpPr>
        <p:spPr>
          <a:xfrm>
            <a:off x="7445335" y="3635238"/>
            <a:ext cx="129224" cy="1292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custDataLst>
              <p:tags r:id="rId41"/>
            </p:custDataLst>
          </p:nvPr>
        </p:nvSpPr>
        <p:spPr>
          <a:xfrm>
            <a:off x="8029415" y="3236962"/>
            <a:ext cx="1466123" cy="7498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24" dirty="0">
                <a:solidFill>
                  <a:srgbClr val="000000"/>
                </a:solidFill>
                <a:latin typeface="Arial"/>
              </a:rPr>
              <a:t>Calculated spontaneous rate</a:t>
            </a:r>
          </a:p>
        </p:txBody>
      </p:sp>
      <p:sp>
        <p:nvSpPr>
          <p:cNvPr id="7" name="Down Arrow 6"/>
          <p:cNvSpPr/>
          <p:nvPr>
            <p:custDataLst>
              <p:tags r:id="rId42"/>
            </p:custDataLst>
          </p:nvPr>
        </p:nvSpPr>
        <p:spPr bwMode="auto">
          <a:xfrm>
            <a:off x="9053154" y="3520670"/>
            <a:ext cx="122038" cy="21620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dirty="0">
              <a:solidFill>
                <a:srgbClr val="000000"/>
              </a:solidFill>
              <a:latin typeface="Arial" charset="0"/>
            </a:endParaRPr>
          </a:p>
        </p:txBody>
      </p:sp>
      <p:sp>
        <p:nvSpPr>
          <p:cNvPr id="69" name="TextBox 68"/>
          <p:cNvSpPr txBox="1"/>
          <p:nvPr>
            <p:custDataLst>
              <p:tags r:id="rId43"/>
            </p:custDataLst>
          </p:nvPr>
        </p:nvSpPr>
        <p:spPr>
          <a:xfrm>
            <a:off x="8181188" y="3346497"/>
            <a:ext cx="1466123" cy="5306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24" dirty="0">
                <a:solidFill>
                  <a:srgbClr val="000000"/>
                </a:solidFill>
                <a:latin typeface="Arial"/>
              </a:rPr>
              <a:t>Target auto backup rate</a:t>
            </a:r>
          </a:p>
        </p:txBody>
      </p:sp>
      <p:sp>
        <p:nvSpPr>
          <p:cNvPr id="9" name="TextBox 8"/>
          <p:cNvSpPr txBox="1"/>
          <p:nvPr>
            <p:custDataLst>
              <p:tags r:id="rId44"/>
            </p:custDataLst>
          </p:nvPr>
        </p:nvSpPr>
        <p:spPr>
          <a:xfrm>
            <a:off x="7419513" y="1726743"/>
            <a:ext cx="2498683" cy="7498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24" dirty="0">
                <a:solidFill>
                  <a:srgbClr val="000000"/>
                </a:solidFill>
                <a:latin typeface="Arial"/>
              </a:rPr>
              <a:t>Targeted auto backup rate is 2 bpm below avg. spontaneous rate</a:t>
            </a:r>
          </a:p>
        </p:txBody>
      </p:sp>
      <p:cxnSp>
        <p:nvCxnSpPr>
          <p:cNvPr id="13" name="Straight Connector 12"/>
          <p:cNvCxnSpPr/>
          <p:nvPr>
            <p:custDataLst>
              <p:tags r:id="rId45"/>
            </p:custDataLst>
          </p:nvPr>
        </p:nvCxnSpPr>
        <p:spPr bwMode="auto">
          <a:xfrm>
            <a:off x="7574559" y="3585825"/>
            <a:ext cx="0" cy="2153485"/>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9" name="TextBox 58"/>
          <p:cNvSpPr txBox="1"/>
          <p:nvPr>
            <p:custDataLst>
              <p:tags r:id="rId46"/>
            </p:custDataLst>
          </p:nvPr>
        </p:nvSpPr>
        <p:spPr>
          <a:xfrm rot="16200000">
            <a:off x="2377066" y="2104546"/>
            <a:ext cx="698453" cy="353302"/>
          </a:xfrm>
          <a:prstGeom prst="rect">
            <a:avLst/>
          </a:prstGeom>
          <a:noFill/>
        </p:spPr>
        <p:txBody>
          <a:bodyPr wrap="square" rtlCol="0">
            <a:spAutoFit/>
          </a:bodyPr>
          <a:lstStyle/>
          <a:p>
            <a:r>
              <a:rPr lang="en-US" sz="1696" b="1" dirty="0" err="1"/>
              <a:t>Bpm</a:t>
            </a:r>
            <a:r>
              <a:rPr lang="en-US" sz="1696" b="1" dirty="0"/>
              <a:t> </a:t>
            </a:r>
          </a:p>
        </p:txBody>
      </p:sp>
    </p:spTree>
    <p:custDataLst>
      <p:tags r:id="rId1"/>
    </p:custDataLst>
    <p:extLst>
      <p:ext uri="{BB962C8B-B14F-4D97-AF65-F5344CB8AC3E}">
        <p14:creationId xmlns:p14="http://schemas.microsoft.com/office/powerpoint/2010/main" val="1640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10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5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grpId="0" nodeType="afterEffect">
                                  <p:stCondLst>
                                    <p:cond delay="50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50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5000"/>
                            </p:stCondLst>
                            <p:childTnLst>
                              <p:par>
                                <p:cTn id="32" presetID="1" presetClass="entr" presetSubtype="0" fill="hold" grpId="0" nodeType="afterEffect">
                                  <p:stCondLst>
                                    <p:cond delay="500"/>
                                  </p:stCondLst>
                                  <p:childTnLst>
                                    <p:set>
                                      <p:cBhvr>
                                        <p:cTn id="33" dur="1" fill="hold">
                                          <p:stCondLst>
                                            <p:cond delay="0"/>
                                          </p:stCondLst>
                                        </p:cTn>
                                        <p:tgtEl>
                                          <p:spTgt spid="44"/>
                                        </p:tgtEl>
                                        <p:attrNameLst>
                                          <p:attrName>style.visibility</p:attrName>
                                        </p:attrNameLst>
                                      </p:cBhvr>
                                      <p:to>
                                        <p:strVal val="visible"/>
                                      </p:to>
                                    </p:set>
                                  </p:childTnLst>
                                </p:cTn>
                              </p:par>
                            </p:childTnLst>
                          </p:cTn>
                        </p:par>
                        <p:par>
                          <p:cTn id="34" fill="hold">
                            <p:stCondLst>
                              <p:cond delay="5500"/>
                            </p:stCondLst>
                            <p:childTnLst>
                              <p:par>
                                <p:cTn id="35" presetID="1" presetClass="entr" presetSubtype="0" fill="hold" grpId="0" nodeType="afterEffect">
                                  <p:stCondLst>
                                    <p:cond delay="500"/>
                                  </p:stCondLst>
                                  <p:childTnLst>
                                    <p:set>
                                      <p:cBhvr>
                                        <p:cTn id="36" dur="1" fill="hold">
                                          <p:stCondLst>
                                            <p:cond delay="0"/>
                                          </p:stCondLst>
                                        </p:cTn>
                                        <p:tgtEl>
                                          <p:spTgt spid="45"/>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500"/>
                                  </p:stCondLst>
                                  <p:childTnLst>
                                    <p:set>
                                      <p:cBhvr>
                                        <p:cTn id="39" dur="1" fill="hold">
                                          <p:stCondLst>
                                            <p:cond delay="0"/>
                                          </p:stCondLst>
                                        </p:cTn>
                                        <p:tgtEl>
                                          <p:spTgt spid="47"/>
                                        </p:tgtEl>
                                        <p:attrNameLst>
                                          <p:attrName>style.visibility</p:attrName>
                                        </p:attrNameLst>
                                      </p:cBhvr>
                                      <p:to>
                                        <p:strVal val="visible"/>
                                      </p:to>
                                    </p:set>
                                  </p:childTnLst>
                                </p:cTn>
                              </p:par>
                            </p:childTnLst>
                          </p:cTn>
                        </p:par>
                        <p:par>
                          <p:cTn id="40" fill="hold">
                            <p:stCondLst>
                              <p:cond delay="6500"/>
                            </p:stCondLst>
                            <p:childTnLst>
                              <p:par>
                                <p:cTn id="41" presetID="1" presetClass="entr" presetSubtype="0" fill="hold" grpId="0" nodeType="afterEffect">
                                  <p:stCondLst>
                                    <p:cond delay="500"/>
                                  </p:stCondLst>
                                  <p:childTnLst>
                                    <p:set>
                                      <p:cBhvr>
                                        <p:cTn id="42" dur="1" fill="hold">
                                          <p:stCondLst>
                                            <p:cond delay="0"/>
                                          </p:stCondLst>
                                        </p:cTn>
                                        <p:tgtEl>
                                          <p:spTgt spid="49"/>
                                        </p:tgtEl>
                                        <p:attrNameLst>
                                          <p:attrName>style.visibility</p:attrName>
                                        </p:attrNameLst>
                                      </p:cBhvr>
                                      <p:to>
                                        <p:strVal val="visible"/>
                                      </p:to>
                                    </p:set>
                                  </p:childTnLst>
                                </p:cTn>
                              </p:par>
                            </p:childTnLst>
                          </p:cTn>
                        </p:par>
                        <p:par>
                          <p:cTn id="43" fill="hold">
                            <p:stCondLst>
                              <p:cond delay="7000"/>
                            </p:stCondLst>
                            <p:childTnLst>
                              <p:par>
                                <p:cTn id="44" presetID="1" presetClass="entr" presetSubtype="0" fill="hold" grpId="0" nodeType="afterEffect">
                                  <p:stCondLst>
                                    <p:cond delay="500"/>
                                  </p:stCondLst>
                                  <p:childTnLst>
                                    <p:set>
                                      <p:cBhvr>
                                        <p:cTn id="45" dur="1" fill="hold">
                                          <p:stCondLst>
                                            <p:cond delay="0"/>
                                          </p:stCondLst>
                                        </p:cTn>
                                        <p:tgtEl>
                                          <p:spTgt spid="50"/>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500"/>
                                  </p:stCondLst>
                                  <p:childTnLst>
                                    <p:set>
                                      <p:cBhvr>
                                        <p:cTn id="48" dur="1" fill="hold">
                                          <p:stCondLst>
                                            <p:cond delay="0"/>
                                          </p:stCondLst>
                                        </p:cTn>
                                        <p:tgtEl>
                                          <p:spTgt spid="51"/>
                                        </p:tgtEl>
                                        <p:attrNameLst>
                                          <p:attrName>style.visibility</p:attrName>
                                        </p:attrNameLst>
                                      </p:cBhvr>
                                      <p:to>
                                        <p:strVal val="visible"/>
                                      </p:to>
                                    </p:set>
                                  </p:childTnLst>
                                </p:cTn>
                              </p:par>
                            </p:childTnLst>
                          </p:cTn>
                        </p:par>
                        <p:par>
                          <p:cTn id="49" fill="hold">
                            <p:stCondLst>
                              <p:cond delay="8000"/>
                            </p:stCondLst>
                            <p:childTnLst>
                              <p:par>
                                <p:cTn id="50" presetID="1" presetClass="entr" presetSubtype="0" fill="hold" grpId="0" nodeType="afterEffect">
                                  <p:stCondLst>
                                    <p:cond delay="500"/>
                                  </p:stCondLst>
                                  <p:childTnLst>
                                    <p:set>
                                      <p:cBhvr>
                                        <p:cTn id="51" dur="1" fill="hold">
                                          <p:stCondLst>
                                            <p:cond delay="0"/>
                                          </p:stCondLst>
                                        </p:cTn>
                                        <p:tgtEl>
                                          <p:spTgt spid="52"/>
                                        </p:tgtEl>
                                        <p:attrNameLst>
                                          <p:attrName>style.visibility</p:attrName>
                                        </p:attrNameLst>
                                      </p:cBhvr>
                                      <p:to>
                                        <p:strVal val="visible"/>
                                      </p:to>
                                    </p:set>
                                  </p:childTnLst>
                                </p:cTn>
                              </p:par>
                            </p:childTnLst>
                          </p:cTn>
                        </p:par>
                        <p:par>
                          <p:cTn id="52" fill="hold">
                            <p:stCondLst>
                              <p:cond delay="8500"/>
                            </p:stCondLst>
                            <p:childTnLst>
                              <p:par>
                                <p:cTn id="53" presetID="1" presetClass="entr" presetSubtype="0" fill="hold" grpId="0" nodeType="afterEffect">
                                  <p:stCondLst>
                                    <p:cond delay="500"/>
                                  </p:stCondLst>
                                  <p:childTnLst>
                                    <p:set>
                                      <p:cBhvr>
                                        <p:cTn id="54" dur="1" fill="hold">
                                          <p:stCondLst>
                                            <p:cond delay="0"/>
                                          </p:stCondLst>
                                        </p:cTn>
                                        <p:tgtEl>
                                          <p:spTgt spid="53"/>
                                        </p:tgtEl>
                                        <p:attrNameLst>
                                          <p:attrName>style.visibility</p:attrName>
                                        </p:attrNameLst>
                                      </p:cBhvr>
                                      <p:to>
                                        <p:strVal val="visible"/>
                                      </p:to>
                                    </p:set>
                                  </p:childTnLst>
                                </p:cTn>
                              </p:par>
                            </p:childTnLst>
                          </p:cTn>
                        </p:par>
                        <p:par>
                          <p:cTn id="55" fill="hold">
                            <p:stCondLst>
                              <p:cond delay="9000"/>
                            </p:stCondLst>
                            <p:childTnLst>
                              <p:par>
                                <p:cTn id="56" presetID="1" presetClass="entr" presetSubtype="0" fill="hold" grpId="0" nodeType="afterEffect">
                                  <p:stCondLst>
                                    <p:cond delay="500"/>
                                  </p:stCondLst>
                                  <p:childTnLst>
                                    <p:set>
                                      <p:cBhvr>
                                        <p:cTn id="57" dur="1" fill="hold">
                                          <p:stCondLst>
                                            <p:cond delay="0"/>
                                          </p:stCondLst>
                                        </p:cTn>
                                        <p:tgtEl>
                                          <p:spTgt spid="54"/>
                                        </p:tgtEl>
                                        <p:attrNameLst>
                                          <p:attrName>style.visibility</p:attrName>
                                        </p:attrNameLst>
                                      </p:cBhvr>
                                      <p:to>
                                        <p:strVal val="visible"/>
                                      </p:to>
                                    </p:set>
                                  </p:childTnLst>
                                </p:cTn>
                              </p:par>
                            </p:childTnLst>
                          </p:cTn>
                        </p:par>
                        <p:par>
                          <p:cTn id="58" fill="hold">
                            <p:stCondLst>
                              <p:cond delay="9500"/>
                            </p:stCondLst>
                            <p:childTnLst>
                              <p:par>
                                <p:cTn id="59" presetID="1" presetClass="entr" presetSubtype="0" fill="hold" grpId="0" nodeType="afterEffect">
                                  <p:stCondLst>
                                    <p:cond delay="500"/>
                                  </p:stCondLst>
                                  <p:childTnLst>
                                    <p:set>
                                      <p:cBhvr>
                                        <p:cTn id="60" dur="1" fill="hold">
                                          <p:stCondLst>
                                            <p:cond delay="0"/>
                                          </p:stCondLst>
                                        </p:cTn>
                                        <p:tgtEl>
                                          <p:spTgt spid="55"/>
                                        </p:tgtEl>
                                        <p:attrNameLst>
                                          <p:attrName>style.visibility</p:attrName>
                                        </p:attrNameLst>
                                      </p:cBhvr>
                                      <p:to>
                                        <p:strVal val="visible"/>
                                      </p:to>
                                    </p:set>
                                  </p:childTnLst>
                                </p:cTn>
                              </p:par>
                            </p:childTnLst>
                          </p:cTn>
                        </p:par>
                        <p:par>
                          <p:cTn id="61" fill="hold">
                            <p:stCondLst>
                              <p:cond delay="10000"/>
                            </p:stCondLst>
                            <p:childTnLst>
                              <p:par>
                                <p:cTn id="62" presetID="1" presetClass="entr" presetSubtype="0" fill="hold" grpId="0" nodeType="afterEffect">
                                  <p:stCondLst>
                                    <p:cond delay="500"/>
                                  </p:stCondLst>
                                  <p:childTnLst>
                                    <p:set>
                                      <p:cBhvr>
                                        <p:cTn id="63" dur="1" fill="hold">
                                          <p:stCondLst>
                                            <p:cond delay="0"/>
                                          </p:stCondLst>
                                        </p:cTn>
                                        <p:tgtEl>
                                          <p:spTgt spid="56"/>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500"/>
                                  </p:stCondLst>
                                  <p:childTnLst>
                                    <p:set>
                                      <p:cBhvr>
                                        <p:cTn id="66" dur="1" fill="hold">
                                          <p:stCondLst>
                                            <p:cond delay="0"/>
                                          </p:stCondLst>
                                        </p:cTn>
                                        <p:tgtEl>
                                          <p:spTgt spid="57"/>
                                        </p:tgtEl>
                                        <p:attrNameLst>
                                          <p:attrName>style.visibility</p:attrName>
                                        </p:attrNameLst>
                                      </p:cBhvr>
                                      <p:to>
                                        <p:strVal val="visible"/>
                                      </p:to>
                                    </p:set>
                                  </p:childTnLst>
                                </p:cTn>
                              </p:par>
                            </p:childTnLst>
                          </p:cTn>
                        </p:par>
                        <p:par>
                          <p:cTn id="67" fill="hold">
                            <p:stCondLst>
                              <p:cond delay="11000"/>
                            </p:stCondLst>
                            <p:childTnLst>
                              <p:par>
                                <p:cTn id="68" presetID="1" presetClass="entr" presetSubtype="0" fill="hold" grpId="0" nodeType="afterEffect">
                                  <p:stCondLst>
                                    <p:cond delay="500"/>
                                  </p:stCondLst>
                                  <p:childTnLst>
                                    <p:set>
                                      <p:cBhvr>
                                        <p:cTn id="69" dur="1" fill="hold">
                                          <p:stCondLst>
                                            <p:cond delay="0"/>
                                          </p:stCondLst>
                                        </p:cTn>
                                        <p:tgtEl>
                                          <p:spTgt spid="61"/>
                                        </p:tgtEl>
                                        <p:attrNameLst>
                                          <p:attrName>style.visibility</p:attrName>
                                        </p:attrNameLst>
                                      </p:cBhvr>
                                      <p:to>
                                        <p:strVal val="visible"/>
                                      </p:to>
                                    </p:set>
                                  </p:childTnLst>
                                </p:cTn>
                              </p:par>
                            </p:childTnLst>
                          </p:cTn>
                        </p:par>
                        <p:par>
                          <p:cTn id="70" fill="hold">
                            <p:stCondLst>
                              <p:cond delay="11500"/>
                            </p:stCondLst>
                            <p:childTnLst>
                              <p:par>
                                <p:cTn id="71" presetID="1" presetClass="entr" presetSubtype="0" fill="hold" grpId="0" nodeType="afterEffect">
                                  <p:stCondLst>
                                    <p:cond delay="500"/>
                                  </p:stCondLst>
                                  <p:childTnLst>
                                    <p:set>
                                      <p:cBhvr>
                                        <p:cTn id="72" dur="1" fill="hold">
                                          <p:stCondLst>
                                            <p:cond delay="0"/>
                                          </p:stCondLst>
                                        </p:cTn>
                                        <p:tgtEl>
                                          <p:spTgt spid="62"/>
                                        </p:tgtEl>
                                        <p:attrNameLst>
                                          <p:attrName>style.visibility</p:attrName>
                                        </p:attrNameLst>
                                      </p:cBhvr>
                                      <p:to>
                                        <p:strVal val="visible"/>
                                      </p:to>
                                    </p:set>
                                  </p:childTnLst>
                                </p:cTn>
                              </p:par>
                            </p:childTnLst>
                          </p:cTn>
                        </p:par>
                        <p:par>
                          <p:cTn id="73" fill="hold">
                            <p:stCondLst>
                              <p:cond delay="12000"/>
                            </p:stCondLst>
                            <p:childTnLst>
                              <p:par>
                                <p:cTn id="74" presetID="1" presetClass="entr" presetSubtype="0" fill="hold" grpId="0" nodeType="afterEffect">
                                  <p:stCondLst>
                                    <p:cond delay="500"/>
                                  </p:stCondLst>
                                  <p:childTnLst>
                                    <p:set>
                                      <p:cBhvr>
                                        <p:cTn id="75" dur="1" fill="hold">
                                          <p:stCondLst>
                                            <p:cond delay="0"/>
                                          </p:stCondLst>
                                        </p:cTn>
                                        <p:tgtEl>
                                          <p:spTgt spid="63"/>
                                        </p:tgtEl>
                                        <p:attrNameLst>
                                          <p:attrName>style.visibility</p:attrName>
                                        </p:attrNameLst>
                                      </p:cBhvr>
                                      <p:to>
                                        <p:strVal val="visible"/>
                                      </p:to>
                                    </p:set>
                                  </p:childTnLst>
                                </p:cTn>
                              </p:par>
                            </p:childTnLst>
                          </p:cTn>
                        </p:par>
                        <p:par>
                          <p:cTn id="76" fill="hold">
                            <p:stCondLst>
                              <p:cond delay="12500"/>
                            </p:stCondLst>
                            <p:childTnLst>
                              <p:par>
                                <p:cTn id="77" presetID="1" presetClass="entr" presetSubtype="0" fill="hold" grpId="0" nodeType="afterEffect">
                                  <p:stCondLst>
                                    <p:cond delay="500"/>
                                  </p:stCondLst>
                                  <p:childTnLst>
                                    <p:set>
                                      <p:cBhvr>
                                        <p:cTn id="78" dur="1" fill="hold">
                                          <p:stCondLst>
                                            <p:cond delay="0"/>
                                          </p:stCondLst>
                                        </p:cTn>
                                        <p:tgtEl>
                                          <p:spTgt spid="64"/>
                                        </p:tgtEl>
                                        <p:attrNameLst>
                                          <p:attrName>style.visibility</p:attrName>
                                        </p:attrNameLst>
                                      </p:cBhvr>
                                      <p:to>
                                        <p:strVal val="visible"/>
                                      </p:to>
                                    </p:set>
                                  </p:childTnLst>
                                </p:cTn>
                              </p:par>
                            </p:childTnLst>
                          </p:cTn>
                        </p:par>
                        <p:par>
                          <p:cTn id="79" fill="hold">
                            <p:stCondLst>
                              <p:cond delay="13000"/>
                            </p:stCondLst>
                            <p:childTnLst>
                              <p:par>
                                <p:cTn id="80" presetID="1" presetClass="entr" presetSubtype="0" fill="hold" grpId="0" nodeType="afterEffect">
                                  <p:stCondLst>
                                    <p:cond delay="500"/>
                                  </p:stCondLst>
                                  <p:childTnLst>
                                    <p:set>
                                      <p:cBhvr>
                                        <p:cTn id="81" dur="1" fill="hold">
                                          <p:stCondLst>
                                            <p:cond delay="0"/>
                                          </p:stCondLst>
                                        </p:cTn>
                                        <p:tgtEl>
                                          <p:spTgt spid="65"/>
                                        </p:tgtEl>
                                        <p:attrNameLst>
                                          <p:attrName>style.visibility</p:attrName>
                                        </p:attrNameLst>
                                      </p:cBhvr>
                                      <p:to>
                                        <p:strVal val="visible"/>
                                      </p:to>
                                    </p:set>
                                  </p:childTnLst>
                                </p:cTn>
                              </p:par>
                            </p:childTnLst>
                          </p:cTn>
                        </p:par>
                        <p:par>
                          <p:cTn id="82" fill="hold">
                            <p:stCondLst>
                              <p:cond delay="13500"/>
                            </p:stCondLst>
                            <p:childTnLst>
                              <p:par>
                                <p:cTn id="83" presetID="1" presetClass="entr" presetSubtype="0" fill="hold" grpId="0" nodeType="afterEffect">
                                  <p:stCondLst>
                                    <p:cond delay="500"/>
                                  </p:stCondLst>
                                  <p:childTnLst>
                                    <p:set>
                                      <p:cBhvr>
                                        <p:cTn id="84" dur="1" fill="hold">
                                          <p:stCondLst>
                                            <p:cond delay="0"/>
                                          </p:stCondLst>
                                        </p:cTn>
                                        <p:tgtEl>
                                          <p:spTgt spid="66"/>
                                        </p:tgtEl>
                                        <p:attrNameLst>
                                          <p:attrName>style.visibility</p:attrName>
                                        </p:attrNameLst>
                                      </p:cBhvr>
                                      <p:to>
                                        <p:strVal val="visible"/>
                                      </p:to>
                                    </p:set>
                                  </p:childTnLst>
                                </p:cTn>
                              </p:par>
                            </p:childTnLst>
                          </p:cTn>
                        </p:par>
                        <p:par>
                          <p:cTn id="85" fill="hold">
                            <p:stCondLst>
                              <p:cond delay="14000"/>
                            </p:stCondLst>
                            <p:childTnLst>
                              <p:par>
                                <p:cTn id="86" presetID="1" presetClass="entr" presetSubtype="0" fill="hold" grpId="0" nodeType="afterEffect">
                                  <p:stCondLst>
                                    <p:cond delay="500"/>
                                  </p:stCondLst>
                                  <p:childTnLst>
                                    <p:set>
                                      <p:cBhvr>
                                        <p:cTn id="87" dur="1" fill="hold">
                                          <p:stCondLst>
                                            <p:cond delay="0"/>
                                          </p:stCondLst>
                                        </p:cTn>
                                        <p:tgtEl>
                                          <p:spTgt spid="67"/>
                                        </p:tgtEl>
                                        <p:attrNameLst>
                                          <p:attrName>style.visibility</p:attrName>
                                        </p:attrNameLst>
                                      </p:cBhvr>
                                      <p:to>
                                        <p:strVal val="visible"/>
                                      </p:to>
                                    </p:set>
                                  </p:childTnLst>
                                </p:cTn>
                              </p:par>
                            </p:childTnLst>
                          </p:cTn>
                        </p:par>
                        <p:par>
                          <p:cTn id="88" fill="hold">
                            <p:stCondLst>
                              <p:cond delay="14500"/>
                            </p:stCondLst>
                            <p:childTnLst>
                              <p:par>
                                <p:cTn id="89" presetID="1" presetClass="entr" presetSubtype="0"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500"/>
                                        <p:tgtEl>
                                          <p:spTgt spid="6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1" nodeType="clickEffect">
                                  <p:stCondLst>
                                    <p:cond delay="0"/>
                                  </p:stCondLst>
                                  <p:childTnLst>
                                    <p:set>
                                      <p:cBhvr>
                                        <p:cTn id="97" dur="1" fill="hold">
                                          <p:stCondLst>
                                            <p:cond delay="0"/>
                                          </p:stCondLst>
                                        </p:cTn>
                                        <p:tgtEl>
                                          <p:spTgt spid="7"/>
                                        </p:tgtEl>
                                        <p:attrNameLst>
                                          <p:attrName>style.visibility</p:attrName>
                                        </p:attrNameLst>
                                      </p:cBhvr>
                                      <p:to>
                                        <p:strVal val="visible"/>
                                      </p:to>
                                    </p:set>
                                  </p:childTnLst>
                                </p:cTn>
                              </p:par>
                              <p:par>
                                <p:cTn id="98" presetID="42" presetClass="path" presetSubtype="0" accel="50000" decel="50000" fill="hold" nodeType="withEffect">
                                  <p:stCondLst>
                                    <p:cond delay="0"/>
                                  </p:stCondLst>
                                  <p:childTnLst>
                                    <p:animMotion origin="layout" path="M 2.5E-6 -3.33333E-6 L 2.5E-6 0.02084 " pathEditMode="relative" rAng="0" ptsTypes="AA">
                                      <p:cBhvr>
                                        <p:cTn id="99" dur="2000" fill="hold"/>
                                        <p:tgtEl>
                                          <p:spTgt spid="41"/>
                                        </p:tgtEl>
                                        <p:attrNameLst>
                                          <p:attrName>ppt_x</p:attrName>
                                          <p:attrName>ppt_y</p:attrName>
                                        </p:attrNameLst>
                                      </p:cBhvr>
                                      <p:rCtr x="0" y="1042"/>
                                    </p:animMotion>
                                  </p:childTnLst>
                                </p:cTn>
                              </p:par>
                              <p:par>
                                <p:cTn id="100" presetID="10" presetClass="exit" presetSubtype="0" fill="hold" grpId="1" nodeType="withEffect">
                                  <p:stCondLst>
                                    <p:cond delay="0"/>
                                  </p:stCondLst>
                                  <p:childTnLst>
                                    <p:animEffect transition="out" filter="fade">
                                      <p:cBhvr>
                                        <p:cTn id="101" dur="2000"/>
                                        <p:tgtEl>
                                          <p:spTgt spid="68"/>
                                        </p:tgtEl>
                                      </p:cBhvr>
                                    </p:animEffect>
                                    <p:set>
                                      <p:cBhvr>
                                        <p:cTn id="102" dur="1" fill="hold">
                                          <p:stCondLst>
                                            <p:cond delay="1999"/>
                                          </p:stCondLst>
                                        </p:cTn>
                                        <p:tgtEl>
                                          <p:spTgt spid="68"/>
                                        </p:tgtEl>
                                        <p:attrNameLst>
                                          <p:attrName>style.visibility</p:attrName>
                                        </p:attrNameLst>
                                      </p:cBhvr>
                                      <p:to>
                                        <p:strVal val="hidden"/>
                                      </p:to>
                                    </p:set>
                                  </p:childTnLst>
                                </p:cTn>
                              </p:par>
                            </p:childTnLst>
                          </p:cTn>
                        </p:par>
                        <p:par>
                          <p:cTn id="103" fill="hold">
                            <p:stCondLst>
                              <p:cond delay="2000"/>
                            </p:stCondLst>
                            <p:childTnLst>
                              <p:par>
                                <p:cTn id="104" presetID="1" presetClass="exit" presetSubtype="0" fill="hold" grpId="0" nodeType="afterEffect">
                                  <p:stCondLst>
                                    <p:cond delay="0"/>
                                  </p:stCondLst>
                                  <p:childTnLst>
                                    <p:set>
                                      <p:cBhvr>
                                        <p:cTn id="105" dur="1" fill="hold">
                                          <p:stCondLst>
                                            <p:cond delay="0"/>
                                          </p:stCondLst>
                                        </p:cTn>
                                        <p:tgtEl>
                                          <p:spTgt spid="7"/>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fade">
                                      <p:cBhvr>
                                        <p:cTn id="108" dur="3000"/>
                                        <p:tgtEl>
                                          <p:spTgt spid="69"/>
                                        </p:tgtEl>
                                      </p:cBhvr>
                                    </p:animEffect>
                                  </p:childTnLst>
                                </p:cTn>
                              </p:par>
                              <p:par>
                                <p:cTn id="109" presetID="9" presetClass="emph" presetSubtype="0" nodeType="withEffect">
                                  <p:stCondLst>
                                    <p:cond delay="0"/>
                                  </p:stCondLst>
                                  <p:childTnLst>
                                    <p:set>
                                      <p:cBhvr rctx="PPT">
                                        <p:cTn id="110" dur="indefinite"/>
                                        <p:tgtEl>
                                          <p:spTgt spid="8"/>
                                        </p:tgtEl>
                                        <p:attrNameLst>
                                          <p:attrName>style.opacity</p:attrName>
                                        </p:attrNameLst>
                                      </p:cBhvr>
                                      <p:to>
                                        <p:strVal val="0.25"/>
                                      </p:to>
                                    </p:set>
                                    <p:animEffect filter="image" prLst="opacity: 0.25">
                                      <p:cBhvr rctx="IE">
                                        <p:cTn id="111" dur="indefinite"/>
                                        <p:tgtEl>
                                          <p:spTgt spid="8"/>
                                        </p:tgtEl>
                                      </p:cBhvr>
                                    </p:animEffect>
                                  </p:childTnLst>
                                </p:cTn>
                              </p:par>
                              <p:par>
                                <p:cTn id="112" presetID="1" presetClass="exit"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fade">
                                      <p:cBhvr>
                                        <p:cTn id="1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animBg="1"/>
      <p:bldP spid="28" grpId="0" animBg="1"/>
      <p:bldP spid="29" grpId="0" animBg="1"/>
      <p:bldP spid="30" grpId="0" animBg="1"/>
      <p:bldP spid="36" grpId="0" animBg="1"/>
      <p:bldP spid="38" grpId="0" animBg="1"/>
      <p:bldP spid="42" grpId="0" animBg="1"/>
      <p:bldP spid="43" grpId="0" animBg="1"/>
      <p:bldP spid="44" grpId="0" animBg="1"/>
      <p:bldP spid="45"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68" grpId="0" animBg="1"/>
      <p:bldP spid="68" grpId="1" animBg="1"/>
      <p:bldP spid="7" grpId="0" animBg="1"/>
      <p:bldP spid="7" grpId="1" animBg="1"/>
      <p:bldP spid="69"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Auto Backup Rate</a:t>
            </a:r>
          </a:p>
        </p:txBody>
      </p:sp>
      <p:cxnSp>
        <p:nvCxnSpPr>
          <p:cNvPr id="4" name="Straight Connector 4"/>
          <p:cNvCxnSpPr>
            <a:cxnSpLocks noChangeShapeType="1"/>
          </p:cNvCxnSpPr>
          <p:nvPr>
            <p:custDataLst>
              <p:tags r:id="rId3"/>
            </p:custDataLst>
          </p:nvPr>
        </p:nvCxnSpPr>
        <p:spPr bwMode="auto">
          <a:xfrm>
            <a:off x="3308521" y="2264040"/>
            <a:ext cx="1" cy="3518973"/>
          </a:xfrm>
          <a:prstGeom prst="line">
            <a:avLst/>
          </a:prstGeom>
          <a:ln>
            <a:headEnd type="none" w="sm" len="sm"/>
            <a:tailEnd type="none" w="sm" len="sm"/>
          </a:ln>
          <a:extLst/>
        </p:spPr>
        <p:style>
          <a:lnRef idx="2">
            <a:schemeClr val="dk1"/>
          </a:lnRef>
          <a:fillRef idx="0">
            <a:schemeClr val="dk1"/>
          </a:fillRef>
          <a:effectRef idx="1">
            <a:schemeClr val="dk1"/>
          </a:effectRef>
          <a:fontRef idx="minor">
            <a:schemeClr val="tx1"/>
          </a:fontRef>
        </p:style>
      </p:cxnSp>
      <p:cxnSp>
        <p:nvCxnSpPr>
          <p:cNvPr id="5" name="Straight Connector 8"/>
          <p:cNvCxnSpPr>
            <a:cxnSpLocks noChangeShapeType="1"/>
          </p:cNvCxnSpPr>
          <p:nvPr>
            <p:custDataLst>
              <p:tags r:id="rId4"/>
            </p:custDataLst>
          </p:nvPr>
        </p:nvCxnSpPr>
        <p:spPr bwMode="auto">
          <a:xfrm rot="10800000">
            <a:off x="3308522" y="5783012"/>
            <a:ext cx="5513057" cy="1222"/>
          </a:xfrm>
          <a:prstGeom prst="line">
            <a:avLst/>
          </a:prstGeom>
          <a:ln>
            <a:headEnd type="none" w="sm" len="sm"/>
            <a:tailEnd type="none" w="sm" len="sm"/>
          </a:ln>
          <a:extLst/>
        </p:spPr>
        <p:style>
          <a:lnRef idx="2">
            <a:schemeClr val="dk1"/>
          </a:lnRef>
          <a:fillRef idx="0">
            <a:schemeClr val="dk1"/>
          </a:fillRef>
          <a:effectRef idx="1">
            <a:schemeClr val="dk1"/>
          </a:effectRef>
          <a:fontRef idx="minor">
            <a:schemeClr val="tx1"/>
          </a:fontRef>
        </p:style>
      </p:cxnSp>
      <p:sp>
        <p:nvSpPr>
          <p:cNvPr id="25" name="TextBox 24"/>
          <p:cNvSpPr txBox="1"/>
          <p:nvPr>
            <p:custDataLst>
              <p:tags r:id="rId5"/>
            </p:custDataLst>
          </p:nvPr>
        </p:nvSpPr>
        <p:spPr>
          <a:xfrm>
            <a:off x="3777717" y="5493147"/>
            <a:ext cx="1443024" cy="266355"/>
          </a:xfrm>
          <a:prstGeom prst="rect">
            <a:avLst/>
          </a:prstGeom>
          <a:noFill/>
        </p:spPr>
        <p:txBody>
          <a:bodyPr wrap="none" rtlCol="0">
            <a:spAutoFit/>
          </a:bodyPr>
          <a:lstStyle/>
          <a:p>
            <a:r>
              <a:rPr lang="en-US" sz="1131" dirty="0"/>
              <a:t>Spontaneous Breaths</a:t>
            </a:r>
          </a:p>
        </p:txBody>
      </p:sp>
      <p:sp>
        <p:nvSpPr>
          <p:cNvPr id="26" name="Oval 25"/>
          <p:cNvSpPr/>
          <p:nvPr>
            <p:custDataLst>
              <p:tags r:id="rId6"/>
            </p:custDataLst>
          </p:nvPr>
        </p:nvSpPr>
        <p:spPr>
          <a:xfrm>
            <a:off x="4722308" y="3710958"/>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custDataLst>
              <p:tags r:id="rId7"/>
            </p:custDataLst>
          </p:nvPr>
        </p:nvSpPr>
        <p:spPr>
          <a:xfrm>
            <a:off x="4605010" y="3710958"/>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custDataLst>
              <p:tags r:id="rId8"/>
            </p:custDataLst>
          </p:nvPr>
        </p:nvSpPr>
        <p:spPr>
          <a:xfrm>
            <a:off x="4482581" y="3753360"/>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custDataLst>
              <p:tags r:id="rId9"/>
            </p:custDataLst>
          </p:nvPr>
        </p:nvSpPr>
        <p:spPr>
          <a:xfrm>
            <a:off x="4340088" y="3767142"/>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custDataLst>
              <p:tags r:id="rId10"/>
            </p:custDataLst>
          </p:nvPr>
        </p:nvSpPr>
        <p:spPr>
          <a:xfrm>
            <a:off x="4210336" y="3812009"/>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custDataLst>
              <p:tags r:id="rId11"/>
            </p:custDataLst>
          </p:nvPr>
        </p:nvSpPr>
        <p:spPr>
          <a:xfrm>
            <a:off x="3650822" y="5571961"/>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custDataLst>
              <p:tags r:id="rId12"/>
            </p:custDataLst>
          </p:nvPr>
        </p:nvCxnSpPr>
        <p:spPr>
          <a:xfrm>
            <a:off x="3301883" y="3943583"/>
            <a:ext cx="5213836" cy="0"/>
          </a:xfrm>
          <a:prstGeom prst="line">
            <a:avLst/>
          </a:prstGeom>
          <a:ln w="28575" cmpd="sng">
            <a:solidFill>
              <a:srgbClr val="00B050">
                <a:alpha val="50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Oval 35"/>
          <p:cNvSpPr/>
          <p:nvPr>
            <p:custDataLst>
              <p:tags r:id="rId13"/>
            </p:custDataLst>
          </p:nvPr>
        </p:nvSpPr>
        <p:spPr>
          <a:xfrm>
            <a:off x="4839608" y="3751007"/>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custDataLst>
              <p:tags r:id="rId14"/>
            </p:custDataLst>
          </p:nvPr>
        </p:nvSpPr>
        <p:spPr>
          <a:xfrm>
            <a:off x="4943876" y="3780478"/>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custDataLst>
              <p:tags r:id="rId15"/>
            </p:custDataLst>
          </p:nvPr>
        </p:nvSpPr>
        <p:spPr>
          <a:xfrm>
            <a:off x="5073466" y="3793688"/>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custDataLst>
              <p:tags r:id="rId16"/>
            </p:custDataLst>
          </p:nvPr>
        </p:nvSpPr>
        <p:spPr>
          <a:xfrm>
            <a:off x="5178784" y="3847577"/>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custDataLst>
              <p:tags r:id="rId17"/>
            </p:custDataLst>
          </p:nvPr>
        </p:nvSpPr>
        <p:spPr>
          <a:xfrm>
            <a:off x="5297837" y="3904659"/>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custDataLst>
              <p:tags r:id="rId18"/>
            </p:custDataLst>
          </p:nvPr>
        </p:nvSpPr>
        <p:spPr>
          <a:xfrm>
            <a:off x="5440524" y="3906227"/>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custDataLst>
              <p:tags r:id="rId19"/>
            </p:custDataLst>
          </p:nvPr>
        </p:nvSpPr>
        <p:spPr>
          <a:xfrm>
            <a:off x="5570608" y="3948298"/>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custDataLst>
              <p:tags r:id="rId20"/>
            </p:custDataLst>
          </p:nvPr>
        </p:nvSpPr>
        <p:spPr>
          <a:xfrm>
            <a:off x="3649836" y="5367734"/>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custDataLst>
              <p:tags r:id="rId21"/>
            </p:custDataLst>
          </p:nvPr>
        </p:nvSpPr>
        <p:spPr>
          <a:xfrm>
            <a:off x="3798102" y="5281180"/>
            <a:ext cx="1037463" cy="266355"/>
          </a:xfrm>
          <a:prstGeom prst="rect">
            <a:avLst/>
          </a:prstGeom>
          <a:noFill/>
        </p:spPr>
        <p:txBody>
          <a:bodyPr wrap="none" rtlCol="0">
            <a:spAutoFit/>
          </a:bodyPr>
          <a:lstStyle/>
          <a:p>
            <a:r>
              <a:rPr lang="en-US" sz="1131" dirty="0"/>
              <a:t>Timed Breaths</a:t>
            </a:r>
          </a:p>
        </p:txBody>
      </p:sp>
      <p:cxnSp>
        <p:nvCxnSpPr>
          <p:cNvPr id="72" name="Straight Connector 71"/>
          <p:cNvCxnSpPr/>
          <p:nvPr>
            <p:custDataLst>
              <p:tags r:id="rId22"/>
            </p:custDataLst>
          </p:nvPr>
        </p:nvCxnSpPr>
        <p:spPr>
          <a:xfrm>
            <a:off x="3301884" y="4525146"/>
            <a:ext cx="5337109" cy="0"/>
          </a:xfrm>
          <a:prstGeom prst="line">
            <a:avLst/>
          </a:prstGeom>
          <a:ln w="28575">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Oval 73"/>
          <p:cNvSpPr/>
          <p:nvPr>
            <p:custDataLst>
              <p:tags r:id="rId23"/>
            </p:custDataLst>
          </p:nvPr>
        </p:nvSpPr>
        <p:spPr>
          <a:xfrm>
            <a:off x="3360040" y="3885427"/>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custDataLst>
              <p:tags r:id="rId24"/>
            </p:custDataLst>
          </p:nvPr>
        </p:nvSpPr>
        <p:spPr>
          <a:xfrm>
            <a:off x="3534509" y="3884441"/>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custDataLst>
              <p:tags r:id="rId25"/>
            </p:custDataLst>
          </p:nvPr>
        </p:nvSpPr>
        <p:spPr>
          <a:xfrm>
            <a:off x="3708979" y="3885427"/>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custDataLst>
              <p:tags r:id="rId26"/>
            </p:custDataLst>
          </p:nvPr>
        </p:nvSpPr>
        <p:spPr>
          <a:xfrm>
            <a:off x="3882462" y="3885427"/>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custDataLst>
              <p:tags r:id="rId27"/>
            </p:custDataLst>
          </p:nvPr>
        </p:nvSpPr>
        <p:spPr>
          <a:xfrm>
            <a:off x="4056931" y="3885427"/>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custDataLst>
              <p:tags r:id="rId28"/>
            </p:custDataLst>
          </p:nvPr>
        </p:nvSpPr>
        <p:spPr bwMode="auto">
          <a:xfrm>
            <a:off x="3301884" y="3943583"/>
            <a:ext cx="5199066" cy="59080"/>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dirty="0">
              <a:solidFill>
                <a:srgbClr val="000000"/>
              </a:solidFill>
              <a:latin typeface="Arial" charset="0"/>
            </a:endParaRPr>
          </a:p>
        </p:txBody>
      </p:sp>
      <p:sp>
        <p:nvSpPr>
          <p:cNvPr id="83" name="Oval 82"/>
          <p:cNvSpPr/>
          <p:nvPr>
            <p:custDataLst>
              <p:tags r:id="rId29"/>
            </p:custDataLst>
          </p:nvPr>
        </p:nvSpPr>
        <p:spPr>
          <a:xfrm>
            <a:off x="5975465" y="4059402"/>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custDataLst>
              <p:tags r:id="rId30"/>
            </p:custDataLst>
          </p:nvPr>
        </p:nvSpPr>
        <p:spPr>
          <a:xfrm>
            <a:off x="6159482" y="4001740"/>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custDataLst>
              <p:tags r:id="rId31"/>
            </p:custDataLst>
          </p:nvPr>
        </p:nvSpPr>
        <p:spPr>
          <a:xfrm>
            <a:off x="6324896" y="3943584"/>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custDataLst>
              <p:tags r:id="rId32"/>
            </p:custDataLst>
          </p:nvPr>
        </p:nvSpPr>
        <p:spPr>
          <a:xfrm>
            <a:off x="6495025" y="3870659"/>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custDataLst>
              <p:tags r:id="rId33"/>
            </p:custDataLst>
          </p:nvPr>
        </p:nvSpPr>
        <p:spPr>
          <a:xfrm>
            <a:off x="6672175" y="3870659"/>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custDataLst>
              <p:tags r:id="rId34"/>
            </p:custDataLst>
          </p:nvPr>
        </p:nvSpPr>
        <p:spPr bwMode="auto">
          <a:xfrm>
            <a:off x="3301883" y="4001740"/>
            <a:ext cx="5212678" cy="116313"/>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sp>
        <p:nvSpPr>
          <p:cNvPr id="55" name="Oval 54"/>
          <p:cNvSpPr/>
          <p:nvPr>
            <p:custDataLst>
              <p:tags r:id="rId35"/>
            </p:custDataLst>
          </p:nvPr>
        </p:nvSpPr>
        <p:spPr>
          <a:xfrm>
            <a:off x="6848436" y="3870659"/>
            <a:ext cx="117299" cy="117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ine Callout 2 16"/>
          <p:cNvSpPr/>
          <p:nvPr>
            <p:custDataLst>
              <p:tags r:id="rId36"/>
            </p:custDataLst>
          </p:nvPr>
        </p:nvSpPr>
        <p:spPr bwMode="auto">
          <a:xfrm>
            <a:off x="8410988" y="2780456"/>
            <a:ext cx="1102470" cy="761253"/>
          </a:xfrm>
          <a:prstGeom prst="borderCallout2">
            <a:avLst>
              <a:gd name="adj1" fmla="val 108486"/>
              <a:gd name="adj2" fmla="val 50280"/>
              <a:gd name="adj3" fmla="val 128226"/>
              <a:gd name="adj4" fmla="val 26874"/>
              <a:gd name="adj5" fmla="val 150496"/>
              <a:gd name="adj6" fmla="val 78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292" dirty="0">
                <a:solidFill>
                  <a:srgbClr val="000000"/>
                </a:solidFill>
                <a:latin typeface="Arial"/>
              </a:rPr>
              <a:t>Target auto backup rate</a:t>
            </a:r>
          </a:p>
        </p:txBody>
      </p:sp>
      <p:sp>
        <p:nvSpPr>
          <p:cNvPr id="62" name="TextBox 61"/>
          <p:cNvSpPr txBox="1"/>
          <p:nvPr>
            <p:custDataLst>
              <p:tags r:id="rId37"/>
            </p:custDataLst>
          </p:nvPr>
        </p:nvSpPr>
        <p:spPr>
          <a:xfrm>
            <a:off x="2979678" y="4415166"/>
            <a:ext cx="373820" cy="316112"/>
          </a:xfrm>
          <a:prstGeom prst="rect">
            <a:avLst/>
          </a:prstGeom>
          <a:noFill/>
        </p:spPr>
        <p:txBody>
          <a:bodyPr wrap="none" rtlCol="0">
            <a:spAutoFit/>
          </a:bodyPr>
          <a:lstStyle/>
          <a:p>
            <a:r>
              <a:rPr lang="en-US" sz="1454" b="1" dirty="0"/>
              <a:t>10</a:t>
            </a:r>
          </a:p>
        </p:txBody>
      </p:sp>
      <p:sp>
        <p:nvSpPr>
          <p:cNvPr id="64" name="Oval 63"/>
          <p:cNvSpPr/>
          <p:nvPr>
            <p:custDataLst>
              <p:tags r:id="rId38"/>
            </p:custDataLst>
          </p:nvPr>
        </p:nvSpPr>
        <p:spPr>
          <a:xfrm>
            <a:off x="5695405" y="3935182"/>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custDataLst>
              <p:tags r:id="rId39"/>
            </p:custDataLst>
          </p:nvPr>
        </p:nvSpPr>
        <p:spPr>
          <a:xfrm>
            <a:off x="5859778" y="3897777"/>
            <a:ext cx="117299" cy="1172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custDataLst>
              <p:tags r:id="rId40"/>
            </p:custDataLst>
          </p:nvPr>
        </p:nvSpPr>
        <p:spPr bwMode="auto">
          <a:xfrm>
            <a:off x="3301883" y="4001739"/>
            <a:ext cx="5212678" cy="59080"/>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sp>
        <p:nvSpPr>
          <p:cNvPr id="67" name="Line Callout 2 66"/>
          <p:cNvSpPr/>
          <p:nvPr>
            <p:custDataLst>
              <p:tags r:id="rId41"/>
            </p:custDataLst>
          </p:nvPr>
        </p:nvSpPr>
        <p:spPr bwMode="auto">
          <a:xfrm>
            <a:off x="7896236" y="4408834"/>
            <a:ext cx="1570222" cy="697876"/>
          </a:xfrm>
          <a:prstGeom prst="borderCallout2">
            <a:avLst>
              <a:gd name="adj1" fmla="val -2847"/>
              <a:gd name="adj2" fmla="val 29812"/>
              <a:gd name="adj3" fmla="val -22428"/>
              <a:gd name="adj4" fmla="val -3550"/>
              <a:gd name="adj5" fmla="val -41158"/>
              <a:gd name="adj6" fmla="val -3587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292" dirty="0">
                <a:solidFill>
                  <a:srgbClr val="000000"/>
                </a:solidFill>
                <a:latin typeface="Arial"/>
              </a:rPr>
              <a:t> Auto backup rate </a:t>
            </a:r>
          </a:p>
          <a:p>
            <a:pPr algn="ctr"/>
            <a:r>
              <a:rPr lang="en-US" sz="1292" dirty="0">
                <a:solidFill>
                  <a:srgbClr val="000000"/>
                </a:solidFill>
                <a:latin typeface="Arial"/>
              </a:rPr>
              <a:t>buffer zone</a:t>
            </a:r>
          </a:p>
        </p:txBody>
      </p:sp>
      <p:sp>
        <p:nvSpPr>
          <p:cNvPr id="19" name="TextBox 18"/>
          <p:cNvSpPr txBox="1"/>
          <p:nvPr>
            <p:custDataLst>
              <p:tags r:id="rId42"/>
            </p:custDataLst>
          </p:nvPr>
        </p:nvSpPr>
        <p:spPr>
          <a:xfrm>
            <a:off x="5221044" y="1741980"/>
            <a:ext cx="3382447" cy="68884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92" dirty="0">
                <a:solidFill>
                  <a:srgbClr val="000000"/>
                </a:solidFill>
                <a:latin typeface="Arial"/>
              </a:rPr>
              <a:t>The auto backup rate is buffered by spontaneous triggers to promote synchrony with the device</a:t>
            </a:r>
          </a:p>
        </p:txBody>
      </p:sp>
      <p:sp>
        <p:nvSpPr>
          <p:cNvPr id="80" name="TextBox 79"/>
          <p:cNvSpPr txBox="1"/>
          <p:nvPr>
            <p:custDataLst>
              <p:tags r:id="rId43"/>
            </p:custDataLst>
          </p:nvPr>
        </p:nvSpPr>
        <p:spPr>
          <a:xfrm>
            <a:off x="5190945" y="1727980"/>
            <a:ext cx="3412546" cy="68884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Arial" pitchFamily="34" charset="0"/>
              <a:buChar char="•"/>
            </a:pPr>
            <a:r>
              <a:rPr lang="en-US" sz="1292" dirty="0">
                <a:solidFill>
                  <a:srgbClr val="000000"/>
                </a:solidFill>
                <a:latin typeface="Arial"/>
              </a:rPr>
              <a:t>The buffer is reduced by timed triggers</a:t>
            </a:r>
          </a:p>
          <a:p>
            <a:pPr marL="285750" indent="-285750">
              <a:buFont typeface="Arial" pitchFamily="34" charset="0"/>
              <a:buChar char="•"/>
            </a:pPr>
            <a:r>
              <a:rPr lang="en-US" sz="1292" dirty="0">
                <a:solidFill>
                  <a:srgbClr val="000000"/>
                </a:solidFill>
                <a:latin typeface="Arial"/>
              </a:rPr>
              <a:t>The patient will be guided back to the targeted backup rate</a:t>
            </a:r>
          </a:p>
        </p:txBody>
      </p:sp>
      <p:sp>
        <p:nvSpPr>
          <p:cNvPr id="49" name="TextBox 48"/>
          <p:cNvSpPr txBox="1"/>
          <p:nvPr>
            <p:custDataLst>
              <p:tags r:id="rId44"/>
            </p:custDataLst>
          </p:nvPr>
        </p:nvSpPr>
        <p:spPr>
          <a:xfrm rot="16200000">
            <a:off x="2772272" y="2485967"/>
            <a:ext cx="633998" cy="316112"/>
          </a:xfrm>
          <a:prstGeom prst="rect">
            <a:avLst/>
          </a:prstGeom>
          <a:noFill/>
        </p:spPr>
        <p:txBody>
          <a:bodyPr wrap="square" rtlCol="0">
            <a:spAutoFit/>
          </a:bodyPr>
          <a:lstStyle/>
          <a:p>
            <a:r>
              <a:rPr lang="en-US" sz="1454" b="1" dirty="0" err="1"/>
              <a:t>Bpm</a:t>
            </a:r>
            <a:r>
              <a:rPr lang="en-US" sz="1454" b="1" dirty="0"/>
              <a:t> </a:t>
            </a:r>
          </a:p>
        </p:txBody>
      </p:sp>
      <p:sp>
        <p:nvSpPr>
          <p:cNvPr id="50" name="TextBox 49"/>
          <p:cNvSpPr txBox="1"/>
          <p:nvPr>
            <p:custDataLst>
              <p:tags r:id="rId45"/>
            </p:custDataLst>
          </p:nvPr>
        </p:nvSpPr>
        <p:spPr>
          <a:xfrm rot="16200000">
            <a:off x="1759892" y="4026830"/>
            <a:ext cx="2148738" cy="329193"/>
          </a:xfrm>
          <a:prstGeom prst="rect">
            <a:avLst/>
          </a:prstGeom>
          <a:noFill/>
        </p:spPr>
        <p:txBody>
          <a:bodyPr wrap="square" rtlCol="0">
            <a:spAutoFit/>
          </a:bodyPr>
          <a:lstStyle/>
          <a:p>
            <a:r>
              <a:rPr lang="en-US" sz="1539" b="1" dirty="0"/>
              <a:t>Moving breath rate</a:t>
            </a:r>
          </a:p>
        </p:txBody>
      </p:sp>
      <p:sp>
        <p:nvSpPr>
          <p:cNvPr id="52" name="TextBox 51"/>
          <p:cNvSpPr txBox="1"/>
          <p:nvPr>
            <p:custDataLst>
              <p:tags r:id="rId46"/>
            </p:custDataLst>
          </p:nvPr>
        </p:nvSpPr>
        <p:spPr>
          <a:xfrm>
            <a:off x="3363766" y="5784234"/>
            <a:ext cx="5796807" cy="291170"/>
          </a:xfrm>
          <a:prstGeom prst="rect">
            <a:avLst/>
          </a:prstGeom>
          <a:noFill/>
        </p:spPr>
        <p:txBody>
          <a:bodyPr wrap="square" rtlCol="0">
            <a:spAutoFit/>
          </a:bodyPr>
          <a:lstStyle/>
          <a:p>
            <a:r>
              <a:rPr lang="en-US" sz="1292" dirty="0"/>
              <a:t>Time</a:t>
            </a:r>
            <a:r>
              <a:rPr lang="en-US" sz="1292" b="1" dirty="0"/>
              <a:t> 				           </a:t>
            </a:r>
            <a:r>
              <a:rPr lang="en-US" sz="1292" dirty="0"/>
              <a:t>(Night time session)</a:t>
            </a:r>
          </a:p>
        </p:txBody>
      </p:sp>
    </p:spTree>
    <p:custDataLst>
      <p:tags r:id="rId1"/>
    </p:custDataLst>
    <p:extLst>
      <p:ext uri="{BB962C8B-B14F-4D97-AF65-F5344CB8AC3E}">
        <p14:creationId xmlns:p14="http://schemas.microsoft.com/office/powerpoint/2010/main" val="37872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par>
                          <p:cTn id="63" fill="hold">
                            <p:stCondLst>
                              <p:cond delay="3500"/>
                            </p:stCondLst>
                            <p:childTnLst>
                              <p:par>
                                <p:cTn id="64" presetID="10" presetClass="entr" presetSubtype="0"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4000"/>
                            </p:stCondLst>
                            <p:childTnLst>
                              <p:par>
                                <p:cTn id="68" presetID="10"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4500"/>
                            </p:stCondLst>
                            <p:childTnLst>
                              <p:par>
                                <p:cTn id="72" presetID="10" presetClass="entr" presetSubtype="0"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par>
                          <p:cTn id="79" fill="hold">
                            <p:stCondLst>
                              <p:cond delay="5500"/>
                            </p:stCondLst>
                            <p:childTnLst>
                              <p:par>
                                <p:cTn id="80" presetID="10" presetClass="entr" presetSubtype="0"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par>
                          <p:cTn id="83" fill="hold">
                            <p:stCondLst>
                              <p:cond delay="60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par>
                          <p:cTn id="87" fill="hold">
                            <p:stCondLst>
                              <p:cond delay="6500"/>
                            </p:stCondLst>
                            <p:childTnLst>
                              <p:par>
                                <p:cTn id="88" presetID="10" presetClass="entr" presetSubtype="0" fill="hold" grpId="0" nodeType="after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par>
                          <p:cTn id="91" fill="hold">
                            <p:stCondLst>
                              <p:cond delay="7000"/>
                            </p:stCondLst>
                            <p:childTnLst>
                              <p:par>
                                <p:cTn id="92" presetID="10" presetClass="entr" presetSubtype="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500"/>
                                        <p:tgtEl>
                                          <p:spTgt spid="83"/>
                                        </p:tgtEl>
                                      </p:cBhvr>
                                    </p:animEffect>
                                  </p:childTnLst>
                                </p:cTn>
                              </p:par>
                            </p:childTnLst>
                          </p:cTn>
                        </p:par>
                        <p:par>
                          <p:cTn id="100" fill="hold">
                            <p:stCondLst>
                              <p:cond delay="500"/>
                            </p:stCondLst>
                            <p:childTnLst>
                              <p:par>
                                <p:cTn id="101" presetID="10" presetClass="exit" presetSubtype="0" fill="hold" grpId="1" nodeType="afterEffect">
                                  <p:stCondLst>
                                    <p:cond delay="0"/>
                                  </p:stCondLst>
                                  <p:childTnLst>
                                    <p:animEffect transition="out" filter="fade">
                                      <p:cBhvr>
                                        <p:cTn id="102" dur="500"/>
                                        <p:tgtEl>
                                          <p:spTgt spid="88"/>
                                        </p:tgtEl>
                                      </p:cBhvr>
                                    </p:animEffect>
                                    <p:set>
                                      <p:cBhvr>
                                        <p:cTn id="103" dur="1" fill="hold">
                                          <p:stCondLst>
                                            <p:cond delay="499"/>
                                          </p:stCondLst>
                                        </p:cTn>
                                        <p:tgtEl>
                                          <p:spTgt spid="8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childTnLst>
                                </p:cTn>
                              </p:par>
                              <p:par>
                                <p:cTn id="109" presetID="10"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500"/>
                                        <p:tgtEl>
                                          <p:spTgt spid="84"/>
                                        </p:tgtEl>
                                      </p:cBhvr>
                                    </p:animEffect>
                                  </p:childTnLst>
                                </p:cTn>
                              </p:par>
                            </p:childTnLst>
                          </p:cTn>
                        </p:par>
                        <p:par>
                          <p:cTn id="112" fill="hold">
                            <p:stCondLst>
                              <p:cond delay="1000"/>
                            </p:stCondLst>
                            <p:childTnLst>
                              <p:par>
                                <p:cTn id="113" presetID="10" presetClass="entr" presetSubtype="0" fill="hold" grpId="0" nodeType="after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fade">
                                      <p:cBhvr>
                                        <p:cTn id="115" dur="500"/>
                                        <p:tgtEl>
                                          <p:spTgt spid="80"/>
                                        </p:tgtEl>
                                      </p:cBhvr>
                                    </p:animEffect>
                                  </p:childTnLst>
                                </p:cTn>
                              </p:par>
                            </p:childTnLst>
                          </p:cTn>
                        </p:par>
                        <p:par>
                          <p:cTn id="116" fill="hold">
                            <p:stCondLst>
                              <p:cond delay="1500"/>
                            </p:stCondLst>
                            <p:childTnLst>
                              <p:par>
                                <p:cTn id="117" presetID="10" presetClass="entr" presetSubtype="0" fill="hold" grpId="0" nodeType="afterEffect">
                                  <p:stCondLst>
                                    <p:cond delay="0"/>
                                  </p:stCondLst>
                                  <p:childTnLst>
                                    <p:set>
                                      <p:cBhvr>
                                        <p:cTn id="118" dur="1" fill="hold">
                                          <p:stCondLst>
                                            <p:cond delay="0"/>
                                          </p:stCondLst>
                                        </p:cTn>
                                        <p:tgtEl>
                                          <p:spTgt spid="85"/>
                                        </p:tgtEl>
                                        <p:attrNameLst>
                                          <p:attrName>style.visibility</p:attrName>
                                        </p:attrNameLst>
                                      </p:cBhvr>
                                      <p:to>
                                        <p:strVal val="visible"/>
                                      </p:to>
                                    </p:set>
                                    <p:animEffect transition="in" filter="fade">
                                      <p:cBhvr>
                                        <p:cTn id="119" dur="500"/>
                                        <p:tgtEl>
                                          <p:spTgt spid="85"/>
                                        </p:tgtEl>
                                      </p:cBhvr>
                                    </p:animEffect>
                                  </p:childTnLst>
                                </p:cTn>
                              </p:par>
                              <p:par>
                                <p:cTn id="120" presetID="10" presetClass="exit" presetSubtype="0" fill="hold" grpId="1" nodeType="withEffect">
                                  <p:stCondLst>
                                    <p:cond delay="0"/>
                                  </p:stCondLst>
                                  <p:childTnLst>
                                    <p:animEffect transition="out" filter="fade">
                                      <p:cBhvr>
                                        <p:cTn id="121" dur="500"/>
                                        <p:tgtEl>
                                          <p:spTgt spid="66"/>
                                        </p:tgtEl>
                                      </p:cBhvr>
                                    </p:animEffect>
                                    <p:set>
                                      <p:cBhvr>
                                        <p:cTn id="122" dur="1" fill="hold">
                                          <p:stCondLst>
                                            <p:cond delay="499"/>
                                          </p:stCondLst>
                                        </p:cTn>
                                        <p:tgtEl>
                                          <p:spTgt spid="66"/>
                                        </p:tgtEl>
                                        <p:attrNameLst>
                                          <p:attrName>style.visibility</p:attrName>
                                        </p:attrNameLst>
                                      </p:cBhvr>
                                      <p:to>
                                        <p:strVal val="hidden"/>
                                      </p:to>
                                    </p:se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86"/>
                                        </p:tgtEl>
                                        <p:attrNameLst>
                                          <p:attrName>style.visibility</p:attrName>
                                        </p:attrNameLst>
                                      </p:cBhvr>
                                      <p:to>
                                        <p:strVal val="visible"/>
                                      </p:to>
                                    </p:set>
                                    <p:animEffect transition="in" filter="fade">
                                      <p:cBhvr>
                                        <p:cTn id="126" dur="500"/>
                                        <p:tgtEl>
                                          <p:spTgt spid="86"/>
                                        </p:tgtEl>
                                      </p:cBhvr>
                                    </p:animEffect>
                                  </p:childTnLst>
                                </p:cTn>
                              </p:par>
                            </p:childTnLst>
                          </p:cTn>
                        </p:par>
                        <p:par>
                          <p:cTn id="127" fill="hold">
                            <p:stCondLst>
                              <p:cond delay="2500"/>
                            </p:stCondLst>
                            <p:childTnLst>
                              <p:par>
                                <p:cTn id="128" presetID="10" presetClass="exit" presetSubtype="0" fill="hold" grpId="1" nodeType="afterEffect">
                                  <p:stCondLst>
                                    <p:cond delay="0"/>
                                  </p:stCondLst>
                                  <p:childTnLst>
                                    <p:animEffect transition="out" filter="fade">
                                      <p:cBhvr>
                                        <p:cTn id="129" dur="500"/>
                                        <p:tgtEl>
                                          <p:spTgt spid="81"/>
                                        </p:tgtEl>
                                      </p:cBhvr>
                                    </p:animEffect>
                                    <p:set>
                                      <p:cBhvr>
                                        <p:cTn id="130" dur="1" fill="hold">
                                          <p:stCondLst>
                                            <p:cond delay="499"/>
                                          </p:stCondLst>
                                        </p:cTn>
                                        <p:tgtEl>
                                          <p:spTgt spid="81"/>
                                        </p:tgtEl>
                                        <p:attrNameLst>
                                          <p:attrName>style.visibility</p:attrName>
                                        </p:attrNameLst>
                                      </p:cBhvr>
                                      <p:to>
                                        <p:strVal val="hidden"/>
                                      </p:to>
                                    </p:set>
                                  </p:childTnLst>
                                </p:cTn>
                              </p:par>
                            </p:childTnLst>
                          </p:cTn>
                        </p:par>
                        <p:par>
                          <p:cTn id="131" fill="hold">
                            <p:stCondLst>
                              <p:cond delay="3000"/>
                            </p:stCondLst>
                            <p:childTnLst>
                              <p:par>
                                <p:cTn id="132" presetID="10" presetClass="exit" presetSubtype="0" fill="hold" grpId="0" nodeType="afterEffect">
                                  <p:stCondLst>
                                    <p:cond delay="0"/>
                                  </p:stCondLst>
                                  <p:childTnLst>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3500"/>
                            </p:stCondLst>
                            <p:childTnLst>
                              <p:par>
                                <p:cTn id="136" presetID="1" presetClass="entr" presetSubtype="0" fill="hold" grpId="0" nodeType="afterEffect">
                                  <p:stCondLst>
                                    <p:cond delay="0"/>
                                  </p:stCondLst>
                                  <p:childTnLst>
                                    <p:set>
                                      <p:cBhvr>
                                        <p:cTn id="137" dur="1" fill="hold">
                                          <p:stCondLst>
                                            <p:cond delay="0"/>
                                          </p:stCondLst>
                                        </p:cTn>
                                        <p:tgtEl>
                                          <p:spTgt spid="87"/>
                                        </p:tgtEl>
                                        <p:attrNameLst>
                                          <p:attrName>style.visibility</p:attrName>
                                        </p:attrNameLst>
                                      </p:cBhvr>
                                      <p:to>
                                        <p:strVal val="visible"/>
                                      </p:to>
                                    </p:set>
                                  </p:childTnLst>
                                </p:cTn>
                              </p:par>
                            </p:childTnLst>
                          </p:cTn>
                        </p:par>
                        <p:par>
                          <p:cTn id="138" fill="hold">
                            <p:stCondLst>
                              <p:cond delay="3500"/>
                            </p:stCondLst>
                            <p:childTnLst>
                              <p:par>
                                <p:cTn id="139" presetID="10" presetClass="entr" presetSubtype="0" fill="hold" grpId="0" nodeType="after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6" grpId="0" animBg="1"/>
      <p:bldP spid="38" grpId="0" animBg="1"/>
      <p:bldP spid="42" grpId="0" animBg="1"/>
      <p:bldP spid="43" grpId="0" animBg="1"/>
      <p:bldP spid="44" grpId="0" animBg="1"/>
      <p:bldP spid="45" grpId="0" animBg="1"/>
      <p:bldP spid="47" grpId="0" animBg="1"/>
      <p:bldP spid="74" grpId="0" animBg="1"/>
      <p:bldP spid="75" grpId="0" animBg="1"/>
      <p:bldP spid="76" grpId="0" animBg="1"/>
      <p:bldP spid="77" grpId="0" animBg="1"/>
      <p:bldP spid="78" grpId="0" animBg="1"/>
      <p:bldP spid="81" grpId="0" animBg="1"/>
      <p:bldP spid="81" grpId="1" animBg="1"/>
      <p:bldP spid="83" grpId="0" animBg="1"/>
      <p:bldP spid="84" grpId="0" animBg="1"/>
      <p:bldP spid="85" grpId="0" animBg="1"/>
      <p:bldP spid="86" grpId="0" animBg="1"/>
      <p:bldP spid="87" grpId="0" animBg="1"/>
      <p:bldP spid="88" grpId="0" animBg="1"/>
      <p:bldP spid="88" grpId="1" animBg="1"/>
      <p:bldP spid="55" grpId="0" animBg="1"/>
      <p:bldP spid="64" grpId="0" animBg="1"/>
      <p:bldP spid="65" grpId="0" animBg="1"/>
      <p:bldP spid="66" grpId="0" animBg="1"/>
      <p:bldP spid="66" grpId="1" animBg="1"/>
      <p:bldP spid="67" grpId="0" animBg="1"/>
      <p:bldP spid="67" grpId="1" animBg="1"/>
      <p:bldP spid="19" grpId="0" animBg="1"/>
      <p:bldP spid="19" grpId="1" animBg="1"/>
      <p:bldP spid="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Auto Backup Rate: Patient Comfort Features</a:t>
            </a:r>
          </a:p>
        </p:txBody>
      </p:sp>
      <p:sp>
        <p:nvSpPr>
          <p:cNvPr id="3" name="Text Placeholder 2"/>
          <p:cNvSpPr>
            <a:spLocks noGrp="1"/>
          </p:cNvSpPr>
          <p:nvPr>
            <p:ph idx="1"/>
            <p:custDataLst>
              <p:tags r:id="rId3"/>
            </p:custDataLst>
          </p:nvPr>
        </p:nvSpPr>
        <p:spPr/>
        <p:txBody>
          <a:bodyPr/>
          <a:lstStyle/>
          <a:p>
            <a:r>
              <a:rPr lang="en-US" dirty="0"/>
              <a:t>Comfort feature intent: Minimizes patient/device asynchrony</a:t>
            </a:r>
          </a:p>
          <a:p>
            <a:r>
              <a:rPr lang="en-US" dirty="0"/>
              <a:t>Rate will not exceed patient’s initial resting spontaneous rate</a:t>
            </a:r>
          </a:p>
          <a:p>
            <a:r>
              <a:rPr lang="en-US" dirty="0">
                <a:solidFill>
                  <a:srgbClr val="FF0000"/>
                </a:solidFill>
              </a:rPr>
              <a:t>Machine breath delayed if patient is still exhaling</a:t>
            </a:r>
          </a:p>
          <a:p>
            <a:r>
              <a:rPr lang="en-US" dirty="0"/>
              <a:t>AVAPS-AE allows patient to terminate a machine delivered breath</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20117264-5BBD-4983-BABC-9839F1C1C1E6}" type="slidenum">
              <a:rPr lang="en-US" smtClean="0"/>
              <a:pPr/>
              <a:t>33</a:t>
            </a:fld>
            <a:endParaRPr lang="en-US" dirty="0"/>
          </a:p>
        </p:txBody>
      </p:sp>
    </p:spTree>
    <p:custDataLst>
      <p:tags r:id="rId1"/>
    </p:custDataLst>
    <p:extLst>
      <p:ext uri="{BB962C8B-B14F-4D97-AF65-F5344CB8AC3E}">
        <p14:creationId xmlns:p14="http://schemas.microsoft.com/office/powerpoint/2010/main" val="41465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5368" y="2043663"/>
            <a:ext cx="6105194" cy="2031055"/>
          </a:xfrm>
        </p:spPr>
        <p:txBody>
          <a:bodyPr>
            <a:normAutofit/>
          </a:bodyPr>
          <a:lstStyle/>
          <a:p>
            <a:r>
              <a:rPr lang="en-US">
                <a:solidFill>
                  <a:srgbClr val="FFFFFF"/>
                </a:solidFill>
              </a:rPr>
              <a:t>Indications for AVAPS</a:t>
            </a:r>
          </a:p>
        </p:txBody>
      </p:sp>
      <p:sp>
        <p:nvSpPr>
          <p:cNvPr id="3" name="Subtitle 2"/>
          <p:cNvSpPr>
            <a:spLocks noGrp="1"/>
          </p:cNvSpPr>
          <p:nvPr>
            <p:ph type="subTitle" idx="1"/>
          </p:nvPr>
        </p:nvSpPr>
        <p:spPr>
          <a:xfrm>
            <a:off x="3045368" y="4074718"/>
            <a:ext cx="6105194" cy="682079"/>
          </a:xfrm>
        </p:spPr>
        <p:txBody>
          <a:bodyPr>
            <a:normAutofit/>
          </a:bodyPr>
          <a:lstStyle/>
          <a:p>
            <a:endParaRPr lang="en-US">
              <a:solidFill>
                <a:srgbClr val="FFFFFF"/>
              </a:solidFill>
            </a:endParaRPr>
          </a:p>
        </p:txBody>
      </p:sp>
      <p:pic>
        <p:nvPicPr>
          <p:cNvPr id="35" name="Picture 34">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53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AVAPS-AE:  Who It Treats</a:t>
            </a:r>
          </a:p>
        </p:txBody>
      </p:sp>
      <p:sp>
        <p:nvSpPr>
          <p:cNvPr id="3" name="Content Placeholder 2"/>
          <p:cNvSpPr>
            <a:spLocks noGrp="1"/>
          </p:cNvSpPr>
          <p:nvPr>
            <p:ph idx="1"/>
          </p:nvPr>
        </p:nvSpPr>
        <p:spPr/>
        <p:txBody>
          <a:bodyPr/>
          <a:lstStyle/>
          <a:p>
            <a:r>
              <a:rPr lang="en-US" dirty="0"/>
              <a:t>AVAPS-AE is used for patients with complex breathing disorders with or without OSA component who suffer from Minute ventilation instability. Etiology can stem from Hypoventilation syndromes to airflow limitation related to obstructive pulmonary disease. Patients with dynamic I:E ratios and chronic parenchymal disease with limited reserve lung volumes can benefit from the auto rate feature alone.  </a:t>
            </a:r>
          </a:p>
          <a:p>
            <a:r>
              <a:rPr lang="en-US" dirty="0"/>
              <a:t>Many of these patients primarily have COPD and some </a:t>
            </a:r>
            <a:r>
              <a:rPr lang="en-US" dirty="0" err="1"/>
              <a:t>Hx</a:t>
            </a:r>
            <a:r>
              <a:rPr lang="en-US" dirty="0"/>
              <a:t> of Chronic Respiratory Failure who may be underserved by traditional sleep therapy modes &amp; methods.</a:t>
            </a:r>
          </a:p>
          <a:p>
            <a:endParaRPr lang="en-US" dirty="0"/>
          </a:p>
        </p:txBody>
      </p:sp>
    </p:spTree>
    <p:extLst>
      <p:ext uri="{BB962C8B-B14F-4D97-AF65-F5344CB8AC3E}">
        <p14:creationId xmlns:p14="http://schemas.microsoft.com/office/powerpoint/2010/main" val="2620020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Patients Are Suitable For AVAPS?</a:t>
            </a:r>
          </a:p>
        </p:txBody>
      </p:sp>
      <p:sp>
        <p:nvSpPr>
          <p:cNvPr id="3" name="Content Placeholder 2"/>
          <p:cNvSpPr>
            <a:spLocks noGrp="1"/>
          </p:cNvSpPr>
          <p:nvPr>
            <p:ph idx="1"/>
          </p:nvPr>
        </p:nvSpPr>
        <p:spPr/>
        <p:txBody>
          <a:bodyPr>
            <a:normAutofit/>
          </a:bodyPr>
          <a:lstStyle/>
          <a:p>
            <a:pPr marL="514350" indent="-514350">
              <a:buFont typeface="+mj-lt"/>
              <a:buAutoNum type="alphaLcParenR"/>
            </a:pPr>
            <a:r>
              <a:rPr lang="en-US" dirty="0"/>
              <a:t>Obesity hypoventilation syndrome (OHS)</a:t>
            </a:r>
          </a:p>
          <a:p>
            <a:pPr marL="514350" indent="-514350">
              <a:buFont typeface="+mj-lt"/>
              <a:buAutoNum type="alphaLcParenR"/>
            </a:pPr>
            <a:r>
              <a:rPr lang="en-US" dirty="0"/>
              <a:t>Restrictive disorders (kyphosis or pulmonary fibrosis)</a:t>
            </a:r>
          </a:p>
          <a:p>
            <a:pPr marL="514350" indent="-514350">
              <a:buFont typeface="+mj-lt"/>
              <a:buAutoNum type="alphaLcParenR"/>
            </a:pPr>
            <a:r>
              <a:rPr lang="en-US" dirty="0"/>
              <a:t>Neuromuscular disorders and SDB</a:t>
            </a:r>
          </a:p>
          <a:p>
            <a:pPr marL="514350" indent="-514350">
              <a:buFont typeface="+mj-lt"/>
              <a:buAutoNum type="alphaLcParenR"/>
            </a:pPr>
            <a:r>
              <a:rPr lang="en-US" dirty="0"/>
              <a:t>Severe COPD with chronic respiratory failure</a:t>
            </a:r>
          </a:p>
          <a:p>
            <a:pPr marL="514350" indent="-514350">
              <a:buFont typeface="+mj-lt"/>
              <a:buAutoNum type="alphaLcParenR"/>
            </a:pPr>
            <a:r>
              <a:rPr lang="en-US" dirty="0"/>
              <a:t>Opioid-induced central sleep apnea</a:t>
            </a:r>
          </a:p>
          <a:p>
            <a:pPr marL="514350" indent="-514350">
              <a:buFont typeface="+mj-lt"/>
              <a:buAutoNum type="alphaLcParenR"/>
            </a:pPr>
            <a:r>
              <a:rPr lang="en-US" dirty="0"/>
              <a:t>Periodic breathing (Cheyne-Stokes)</a:t>
            </a:r>
          </a:p>
          <a:p>
            <a:pPr marL="514350" indent="-514350">
              <a:buFont typeface="+mj-lt"/>
              <a:buAutoNum type="alphaLcParenR"/>
            </a:pPr>
            <a:r>
              <a:rPr lang="en-US" dirty="0"/>
              <a:t>A, B, C, and D</a:t>
            </a:r>
          </a:p>
          <a:p>
            <a:pPr marL="514350" indent="-514350">
              <a:buFont typeface="+mj-lt"/>
              <a:buAutoNum type="alphaLcParenR"/>
            </a:pPr>
            <a:r>
              <a:rPr lang="en-US" dirty="0"/>
              <a:t>All of the above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371" y="3749040"/>
            <a:ext cx="4705629" cy="3108960"/>
          </a:xfrm>
          <a:prstGeom prst="rect">
            <a:avLst/>
          </a:prstGeom>
        </p:spPr>
      </p:pic>
    </p:spTree>
    <p:extLst>
      <p:ext uri="{BB962C8B-B14F-4D97-AF65-F5344CB8AC3E}">
        <p14:creationId xmlns:p14="http://schemas.microsoft.com/office/powerpoint/2010/main" val="250933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8070" y="0"/>
            <a:ext cx="6615860" cy="6858000"/>
          </a:xfrm>
          <a:prstGeom prst="rect">
            <a:avLst/>
          </a:prstGeom>
        </p:spPr>
      </p:pic>
    </p:spTree>
    <p:extLst>
      <p:ext uri="{BB962C8B-B14F-4D97-AF65-F5344CB8AC3E}">
        <p14:creationId xmlns:p14="http://schemas.microsoft.com/office/powerpoint/2010/main" val="758844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255" y="0"/>
            <a:ext cx="10761490" cy="6858000"/>
          </a:xfrm>
          <a:prstGeom prst="rect">
            <a:avLst/>
          </a:prstGeom>
        </p:spPr>
      </p:pic>
    </p:spTree>
    <p:extLst>
      <p:ext uri="{BB962C8B-B14F-4D97-AF65-F5344CB8AC3E}">
        <p14:creationId xmlns:p14="http://schemas.microsoft.com/office/powerpoint/2010/main" val="1199758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Chronic obstructive pulmonary disease (COPD) — AVAPS may reduce the risk of hyperinflation associated with increased respiratory rate, as compared to therapy targeting tidal volume </a:t>
            </a:r>
          </a:p>
          <a:p>
            <a:r>
              <a:rPr lang="en-US" dirty="0"/>
              <a:t>Neuromuscular disease and restrictive conditions — AVAPS can maintain stable ventilation when respiratory effort fluctuates </a:t>
            </a:r>
          </a:p>
          <a:p>
            <a:r>
              <a:rPr lang="en-US" dirty="0"/>
              <a:t>Obesity hypoventilation (OHS) — When compared to standard Pressure Support therapy, AVAPS can compensate for changes in respiratory mechanics, such as during nocturnal changes in the patient’s body position </a:t>
            </a:r>
          </a:p>
          <a:p>
            <a:endParaRPr lang="en-US" dirty="0"/>
          </a:p>
        </p:txBody>
      </p:sp>
    </p:spTree>
    <p:extLst>
      <p:ext uri="{BB962C8B-B14F-4D97-AF65-F5344CB8AC3E}">
        <p14:creationId xmlns:p14="http://schemas.microsoft.com/office/powerpoint/2010/main" val="3556492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Objectives</a:t>
            </a:r>
          </a:p>
        </p:txBody>
      </p:sp>
      <p:sp>
        <p:nvSpPr>
          <p:cNvPr id="3" name="Content Placeholder 2"/>
          <p:cNvSpPr>
            <a:spLocks noGrp="1"/>
          </p:cNvSpPr>
          <p:nvPr>
            <p:ph idx="1"/>
          </p:nvPr>
        </p:nvSpPr>
        <p:spPr>
          <a:xfrm>
            <a:off x="838200" y="1825625"/>
            <a:ext cx="10515600" cy="4351338"/>
          </a:xfrm>
        </p:spPr>
        <p:txBody>
          <a:bodyPr/>
          <a:lstStyle/>
          <a:p>
            <a:r>
              <a:rPr lang="en-US" dirty="0"/>
              <a:t>Overview of AVAPS</a:t>
            </a:r>
          </a:p>
          <a:p>
            <a:r>
              <a:rPr lang="en-US" dirty="0"/>
              <a:t>Review indications for AVAPS</a:t>
            </a:r>
          </a:p>
          <a:p>
            <a:r>
              <a:rPr lang="en-US" dirty="0"/>
              <a:t>Go through titration protocol</a:t>
            </a:r>
          </a:p>
          <a:p>
            <a:r>
              <a:rPr lang="en-US" dirty="0"/>
              <a:t>Troubleshooting</a:t>
            </a:r>
          </a:p>
          <a:p>
            <a:r>
              <a:rPr lang="en-US" dirty="0"/>
              <a:t>Q&amp;A</a:t>
            </a:r>
          </a:p>
        </p:txBody>
      </p:sp>
      <p:pic>
        <p:nvPicPr>
          <p:cNvPr id="4" name="Picture 2" descr="http://www.healthcare.philips.com/pwc_hc/main/shared/Assets/Images/Homehealthcare/Respironics/275s/bipapava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425" y="500063"/>
            <a:ext cx="26193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6D5A942-E7D9-43A3-8715-DE6AD9606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4020" y="541067"/>
            <a:ext cx="2669780" cy="256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759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Absolute Hypoventilation</a:t>
            </a:r>
          </a:p>
        </p:txBody>
      </p:sp>
      <p:sp>
        <p:nvSpPr>
          <p:cNvPr id="3" name="Content Placeholder 2"/>
          <p:cNvSpPr>
            <a:spLocks noGrp="1"/>
          </p:cNvSpPr>
          <p:nvPr>
            <p:ph sz="half" idx="1"/>
          </p:nvPr>
        </p:nvSpPr>
        <p:spPr/>
        <p:txBody>
          <a:bodyPr/>
          <a:lstStyle/>
          <a:p>
            <a:r>
              <a:rPr lang="en-US" dirty="0"/>
              <a:t>Overlap disease</a:t>
            </a:r>
          </a:p>
          <a:p>
            <a:r>
              <a:rPr lang="en-US" dirty="0"/>
              <a:t>Obesity Hypoventilation Syndrome</a:t>
            </a:r>
          </a:p>
          <a:p>
            <a:r>
              <a:rPr lang="en-US" dirty="0"/>
              <a:t>Neuromuscular Disease</a:t>
            </a:r>
          </a:p>
          <a:p>
            <a:r>
              <a:rPr lang="en-US" dirty="0"/>
              <a:t>CO</a:t>
            </a:r>
            <a:r>
              <a:rPr lang="en-US" baseline="-25000" dirty="0"/>
              <a:t>2</a:t>
            </a:r>
            <a:r>
              <a:rPr lang="en-US" dirty="0"/>
              <a:t> retention</a:t>
            </a:r>
          </a:p>
          <a:p>
            <a:endParaRPr lang="en-US" dirty="0"/>
          </a:p>
        </p:txBody>
      </p:sp>
      <p:pic>
        <p:nvPicPr>
          <p:cNvPr id="5" name="Content Placeholder 5" descr="pickwick.jpg"/>
          <p:cNvPicPr>
            <a:picLocks noGrp="1" noChangeAspect="1"/>
          </p:cNvPicPr>
          <p:nvPr>
            <p:ph sz="half" idx="2"/>
          </p:nvPr>
        </p:nvPicPr>
        <p:blipFill>
          <a:blip r:embed="rId2" cstate="print"/>
          <a:stretch>
            <a:fillRect/>
          </a:stretch>
        </p:blipFill>
        <p:spPr>
          <a:xfrm>
            <a:off x="6019800" y="1690688"/>
            <a:ext cx="5404872" cy="3200400"/>
          </a:xfrm>
        </p:spPr>
      </p:pic>
    </p:spTree>
    <p:extLst>
      <p:ext uri="{BB962C8B-B14F-4D97-AF65-F5344CB8AC3E}">
        <p14:creationId xmlns:p14="http://schemas.microsoft.com/office/powerpoint/2010/main" val="226750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COPD Overlap Syndrome</a:t>
            </a:r>
            <a:endParaRPr lang="en-US" dirty="0"/>
          </a:p>
        </p:txBody>
      </p:sp>
      <p:sp>
        <p:nvSpPr>
          <p:cNvPr id="3" name="Content Placeholder 2"/>
          <p:cNvSpPr>
            <a:spLocks noGrp="1"/>
          </p:cNvSpPr>
          <p:nvPr>
            <p:ph sz="half" idx="1"/>
          </p:nvPr>
        </p:nvSpPr>
        <p:spPr/>
        <p:txBody>
          <a:bodyPr>
            <a:normAutofit lnSpcReduction="10000"/>
          </a:bodyPr>
          <a:lstStyle/>
          <a:p>
            <a:r>
              <a:rPr lang="en-US" dirty="0"/>
              <a:t>Combination of OSAHS and COPD</a:t>
            </a:r>
          </a:p>
          <a:p>
            <a:r>
              <a:rPr lang="en-US" dirty="0"/>
              <a:t>Usually more significant O</a:t>
            </a:r>
            <a:r>
              <a:rPr lang="en-US" baseline="-25000" dirty="0"/>
              <a:t>2</a:t>
            </a:r>
            <a:r>
              <a:rPr lang="en-US" dirty="0"/>
              <a:t> desaturation</a:t>
            </a:r>
          </a:p>
          <a:p>
            <a:r>
              <a:rPr lang="en-US" dirty="0"/>
              <a:t>More likely to develop pulmonary hypertension</a:t>
            </a:r>
          </a:p>
          <a:p>
            <a:r>
              <a:rPr lang="en-US" dirty="0"/>
              <a:t>CO</a:t>
            </a:r>
            <a:r>
              <a:rPr lang="en-US" baseline="-25000" dirty="0"/>
              <a:t>2</a:t>
            </a:r>
            <a:r>
              <a:rPr lang="en-US" dirty="0"/>
              <a:t> retention due to hypoventilation</a:t>
            </a:r>
          </a:p>
          <a:p>
            <a:r>
              <a:rPr lang="en-US" dirty="0"/>
              <a:t>Decrease in O</a:t>
            </a:r>
            <a:r>
              <a:rPr lang="en-US" baseline="-25000" dirty="0"/>
              <a:t>2</a:t>
            </a:r>
            <a:r>
              <a:rPr lang="en-US" dirty="0"/>
              <a:t> levels are very evident on PSG</a:t>
            </a:r>
          </a:p>
          <a:p>
            <a:endParaRPr lang="en-US" dirty="0"/>
          </a:p>
        </p:txBody>
      </p:sp>
      <p:pic>
        <p:nvPicPr>
          <p:cNvPr id="7" name="Picture 2" descr="https://emedtravel.files.wordpress.com/2011/06/copd-component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1690688"/>
            <a:ext cx="5081454"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009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doctortipster.com/wp-content/uploads/2011/08/C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733" y="0"/>
            <a:ext cx="8644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98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COPD patient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4092" y="1600201"/>
            <a:ext cx="6043816" cy="4525963"/>
          </a:xfrm>
        </p:spPr>
      </p:pic>
    </p:spTree>
    <p:extLst>
      <p:ext uri="{BB962C8B-B14F-4D97-AF65-F5344CB8AC3E}">
        <p14:creationId xmlns:p14="http://schemas.microsoft.com/office/powerpoint/2010/main" val="2456996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Obesity Hypoventilation Syndrome (OHS)</a:t>
            </a:r>
            <a:endParaRPr lang="en-US" dirty="0"/>
          </a:p>
        </p:txBody>
      </p:sp>
      <p:sp>
        <p:nvSpPr>
          <p:cNvPr id="3" name="Content Placeholder 2"/>
          <p:cNvSpPr>
            <a:spLocks noGrp="1"/>
          </p:cNvSpPr>
          <p:nvPr>
            <p:ph idx="1"/>
          </p:nvPr>
        </p:nvSpPr>
        <p:spPr/>
        <p:txBody>
          <a:bodyPr>
            <a:normAutofit/>
          </a:bodyPr>
          <a:lstStyle/>
          <a:p>
            <a:r>
              <a:rPr lang="en-US" dirty="0"/>
              <a:t>aka “</a:t>
            </a:r>
            <a:r>
              <a:rPr lang="en-US" dirty="0" err="1"/>
              <a:t>Pickwickian</a:t>
            </a:r>
            <a:r>
              <a:rPr lang="en-US" dirty="0"/>
              <a:t> Syndrome”</a:t>
            </a:r>
          </a:p>
          <a:p>
            <a:r>
              <a:rPr lang="en-US" dirty="0"/>
              <a:t>Increase in CO</a:t>
            </a:r>
            <a:r>
              <a:rPr lang="en-US" baseline="-25000" dirty="0"/>
              <a:t>2</a:t>
            </a:r>
            <a:r>
              <a:rPr lang="en-US" dirty="0"/>
              <a:t> during sleep (&gt;10 mmHg)</a:t>
            </a:r>
          </a:p>
          <a:p>
            <a:r>
              <a:rPr lang="en-US" dirty="0"/>
              <a:t>Presence of hypoventilation during wakefulness (PaCO</a:t>
            </a:r>
            <a:r>
              <a:rPr lang="en-US" baseline="-25000" dirty="0"/>
              <a:t>2</a:t>
            </a:r>
            <a:r>
              <a:rPr lang="en-US" dirty="0"/>
              <a:t> &gt;45 mmHg) as measured by arterial PCO</a:t>
            </a:r>
            <a:r>
              <a:rPr lang="en-US" baseline="-25000" dirty="0"/>
              <a:t>2</a:t>
            </a:r>
            <a:r>
              <a:rPr lang="en-US" dirty="0"/>
              <a:t>, end-tidal PCO</a:t>
            </a:r>
            <a:r>
              <a:rPr lang="en-US" baseline="-25000" dirty="0"/>
              <a:t>2</a:t>
            </a:r>
            <a:r>
              <a:rPr lang="en-US" dirty="0"/>
              <a:t>, or transcutaneous PCO</a:t>
            </a:r>
            <a:r>
              <a:rPr lang="en-US" baseline="-25000" dirty="0"/>
              <a:t>2</a:t>
            </a:r>
          </a:p>
          <a:p>
            <a:r>
              <a:rPr lang="en-US" dirty="0"/>
              <a:t>BMI &gt;30 kg/m</a:t>
            </a:r>
            <a:r>
              <a:rPr lang="en-US" baseline="30000" dirty="0"/>
              <a:t>2</a:t>
            </a:r>
            <a:endParaRPr lang="en-US" dirty="0"/>
          </a:p>
          <a:p>
            <a:r>
              <a:rPr lang="en-US" dirty="0"/>
              <a:t>No other reason for hypoventilation such as neuromuscular disease, restrictive thoracic disease, obstructive lung disease or interstitial lung disease</a:t>
            </a:r>
          </a:p>
        </p:txBody>
      </p:sp>
    </p:spTree>
    <p:extLst>
      <p:ext uri="{BB962C8B-B14F-4D97-AF65-F5344CB8AC3E}">
        <p14:creationId xmlns:p14="http://schemas.microsoft.com/office/powerpoint/2010/main" val="230471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07129" y="0"/>
            <a:ext cx="8977742" cy="7315200"/>
          </a:xfrm>
        </p:spPr>
      </p:pic>
    </p:spTree>
    <p:extLst>
      <p:ext uri="{BB962C8B-B14F-4D97-AF65-F5344CB8AC3E}">
        <p14:creationId xmlns:p14="http://schemas.microsoft.com/office/powerpoint/2010/main" val="233308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Neuromuscular Disease</a:t>
            </a:r>
          </a:p>
        </p:txBody>
      </p:sp>
      <p:sp>
        <p:nvSpPr>
          <p:cNvPr id="3" name="Content Placeholder 2"/>
          <p:cNvSpPr>
            <a:spLocks noGrp="1"/>
          </p:cNvSpPr>
          <p:nvPr>
            <p:ph idx="1"/>
          </p:nvPr>
        </p:nvSpPr>
        <p:spPr/>
        <p:txBody>
          <a:bodyPr/>
          <a:lstStyle/>
          <a:p>
            <a:r>
              <a:rPr lang="en-US" dirty="0"/>
              <a:t>Progressive muscle weakness that increases over time</a:t>
            </a:r>
          </a:p>
          <a:p>
            <a:r>
              <a:rPr lang="en-US" dirty="0"/>
              <a:t>Patient cannot ventilate adequately</a:t>
            </a:r>
          </a:p>
          <a:p>
            <a:r>
              <a:rPr lang="en-US" dirty="0"/>
              <a:t>Examples:  ALS, multiple sclerosis, myasthenia gravis</a:t>
            </a:r>
          </a:p>
          <a:p>
            <a:r>
              <a:rPr lang="en-US" dirty="0"/>
              <a:t>NIV required to help patient ventilate</a:t>
            </a:r>
          </a:p>
          <a:p>
            <a:r>
              <a:rPr lang="en-US" dirty="0"/>
              <a:t>Retains CO</a:t>
            </a:r>
            <a:r>
              <a:rPr lang="en-US" baseline="-25000" dirty="0"/>
              <a:t>2</a:t>
            </a:r>
          </a:p>
        </p:txBody>
      </p:sp>
    </p:spTree>
    <p:extLst>
      <p:ext uri="{BB962C8B-B14F-4D97-AF65-F5344CB8AC3E}">
        <p14:creationId xmlns:p14="http://schemas.microsoft.com/office/powerpoint/2010/main" val="2615980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ghostsofdc.org/wp-content/uploads/2012/02/geh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69" y="1508760"/>
            <a:ext cx="4656582" cy="3840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dn.noticiaaldia.com/wp-content/uploads/2015/01/stephen-hawking-pic-getty-74462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255" y="1143000"/>
            <a:ext cx="686174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29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183130" y="1600199"/>
            <a:ext cx="3527425" cy="4525963"/>
          </a:xfrm>
        </p:spPr>
      </p:pic>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656070" y="2598736"/>
            <a:ext cx="4038600" cy="2528887"/>
          </a:xfrm>
        </p:spPr>
      </p:pic>
    </p:spTree>
    <p:extLst>
      <p:ext uri="{BB962C8B-B14F-4D97-AF65-F5344CB8AC3E}">
        <p14:creationId xmlns:p14="http://schemas.microsoft.com/office/powerpoint/2010/main" val="1093214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963739" y="350838"/>
            <a:ext cx="8339137" cy="914400"/>
          </a:xfrm>
        </p:spPr>
        <p:txBody>
          <a:bodyPr/>
          <a:lstStyle/>
          <a:p>
            <a:r>
              <a:rPr lang="en-US" sz="3400"/>
              <a:t>The Challenge</a:t>
            </a:r>
          </a:p>
        </p:txBody>
      </p:sp>
      <p:sp>
        <p:nvSpPr>
          <p:cNvPr id="43011" name="Rectangle 3"/>
          <p:cNvSpPr>
            <a:spLocks noGrp="1" noChangeArrowheads="1"/>
          </p:cNvSpPr>
          <p:nvPr>
            <p:ph type="body" idx="4294967295"/>
          </p:nvPr>
        </p:nvSpPr>
        <p:spPr>
          <a:xfrm>
            <a:off x="1746251" y="1065214"/>
            <a:ext cx="8328025" cy="4452937"/>
          </a:xfrm>
        </p:spPr>
        <p:txBody>
          <a:bodyPr>
            <a:normAutofit fontScale="92500" lnSpcReduction="10000"/>
          </a:bodyPr>
          <a:lstStyle/>
          <a:p>
            <a:pPr>
              <a:lnSpc>
                <a:spcPct val="90000"/>
              </a:lnSpc>
            </a:pPr>
            <a:r>
              <a:rPr lang="en-US" sz="3600"/>
              <a:t>Neuromuscular Disorders</a:t>
            </a:r>
          </a:p>
          <a:p>
            <a:pPr lvl="1">
              <a:lnSpc>
                <a:spcPct val="90000"/>
              </a:lnSpc>
            </a:pPr>
            <a:r>
              <a:rPr lang="en-US"/>
              <a:t>Patient’s respiratory capabilities decline as the disease progresses (e.g. ALS)</a:t>
            </a:r>
          </a:p>
          <a:p>
            <a:pPr lvl="1">
              <a:lnSpc>
                <a:spcPct val="90000"/>
              </a:lnSpc>
            </a:pPr>
            <a:r>
              <a:rPr lang="en-US"/>
              <a:t>With standard bi-level therapy, a patient’s tidal volume declines </a:t>
            </a:r>
          </a:p>
          <a:p>
            <a:pPr>
              <a:lnSpc>
                <a:spcPct val="90000"/>
              </a:lnSpc>
            </a:pPr>
            <a:r>
              <a:rPr lang="en-US" sz="3600"/>
              <a:t>Restrictive Thoracic Disorder</a:t>
            </a:r>
          </a:p>
          <a:p>
            <a:pPr lvl="1">
              <a:lnSpc>
                <a:spcPct val="90000"/>
              </a:lnSpc>
            </a:pPr>
            <a:r>
              <a:rPr lang="en-US"/>
              <a:t>Chest wall deformities (e.g. kyphoscoliosis) </a:t>
            </a:r>
          </a:p>
          <a:p>
            <a:pPr lvl="1">
              <a:lnSpc>
                <a:spcPct val="90000"/>
              </a:lnSpc>
            </a:pPr>
            <a:r>
              <a:rPr lang="en-US"/>
              <a:t>Slow progressive disease</a:t>
            </a:r>
          </a:p>
          <a:p>
            <a:pPr>
              <a:lnSpc>
                <a:spcPct val="90000"/>
              </a:lnSpc>
            </a:pPr>
            <a:r>
              <a:rPr lang="en-US" sz="3600"/>
              <a:t>Obesity Hypo-ventilation Syndrome</a:t>
            </a:r>
          </a:p>
          <a:p>
            <a:pPr lvl="1">
              <a:lnSpc>
                <a:spcPct val="90000"/>
              </a:lnSpc>
            </a:pPr>
            <a:r>
              <a:rPr lang="en-US"/>
              <a:t>A change in body position increases airway resistance</a:t>
            </a:r>
          </a:p>
          <a:p>
            <a:pPr lvl="1">
              <a:lnSpc>
                <a:spcPct val="90000"/>
              </a:lnSpc>
            </a:pPr>
            <a:r>
              <a:rPr lang="en-US"/>
              <a:t>Without an increase in pressure support, the patient tidal volume declines</a:t>
            </a:r>
          </a:p>
          <a:p>
            <a:pPr lvl="1">
              <a:lnSpc>
                <a:spcPct val="90000"/>
              </a:lnSpc>
            </a:pPr>
            <a:endParaRPr lang="en-US"/>
          </a:p>
        </p:txBody>
      </p:sp>
    </p:spTree>
    <p:custDataLst>
      <p:tags r:id="rId1"/>
    </p:custDataLst>
    <p:extLst>
      <p:ext uri="{BB962C8B-B14F-4D97-AF65-F5344CB8AC3E}">
        <p14:creationId xmlns:p14="http://schemas.microsoft.com/office/powerpoint/2010/main" val="12040408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8A2D5D-BC68-42B8-873A-DF221404D340}"/>
              </a:ext>
            </a:extLst>
          </p:cNvPr>
          <p:cNvSpPr>
            <a:spLocks noGrp="1"/>
          </p:cNvSpPr>
          <p:nvPr>
            <p:ph type="title"/>
          </p:nvPr>
        </p:nvSpPr>
        <p:spPr/>
        <p:txBody>
          <a:bodyPr/>
          <a:lstStyle/>
          <a:p>
            <a:r>
              <a:rPr lang="en-US" dirty="0"/>
              <a:t>AVAPS;  What is it?</a:t>
            </a:r>
            <a:br>
              <a:rPr lang="en-US" dirty="0"/>
            </a:br>
            <a:r>
              <a:rPr lang="en-US" b="1" dirty="0">
                <a:solidFill>
                  <a:srgbClr val="FF0000"/>
                </a:solidFill>
              </a:rPr>
              <a:t>A</a:t>
            </a:r>
            <a:r>
              <a:rPr lang="en-US" dirty="0"/>
              <a:t>verage </a:t>
            </a:r>
            <a:r>
              <a:rPr lang="en-US" b="1" dirty="0">
                <a:solidFill>
                  <a:srgbClr val="FF0000"/>
                </a:solidFill>
              </a:rPr>
              <a:t>V</a:t>
            </a:r>
            <a:r>
              <a:rPr lang="en-US" dirty="0"/>
              <a:t>olume </a:t>
            </a:r>
            <a:r>
              <a:rPr lang="en-US" b="1" dirty="0">
                <a:solidFill>
                  <a:srgbClr val="FF0000"/>
                </a:solidFill>
              </a:rPr>
              <a:t>A</a:t>
            </a:r>
            <a:r>
              <a:rPr lang="en-US" dirty="0"/>
              <a:t>ssured </a:t>
            </a:r>
            <a:r>
              <a:rPr lang="en-US" b="1" dirty="0">
                <a:solidFill>
                  <a:srgbClr val="FF0000"/>
                </a:solidFill>
              </a:rPr>
              <a:t>P</a:t>
            </a:r>
            <a:r>
              <a:rPr lang="en-US" dirty="0"/>
              <a:t>ressure </a:t>
            </a:r>
            <a:r>
              <a:rPr lang="en-US" b="1" dirty="0">
                <a:solidFill>
                  <a:srgbClr val="FF0000"/>
                </a:solidFill>
              </a:rPr>
              <a:t>S</a:t>
            </a:r>
            <a:r>
              <a:rPr lang="en-US" dirty="0"/>
              <a:t>upport</a:t>
            </a:r>
          </a:p>
        </p:txBody>
      </p:sp>
      <p:pic>
        <p:nvPicPr>
          <p:cNvPr id="4" name="Picture 3">
            <a:extLst>
              <a:ext uri="{FF2B5EF4-FFF2-40B4-BE49-F238E27FC236}">
                <a16:creationId xmlns:a16="http://schemas.microsoft.com/office/drawing/2014/main" id="{D19B8EC3-A4A7-454C-BC5F-7D742EE95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9838" y="1825625"/>
            <a:ext cx="7992325" cy="4572000"/>
          </a:xfrm>
          <a:prstGeom prst="rect">
            <a:avLst/>
          </a:prstGeom>
        </p:spPr>
      </p:pic>
    </p:spTree>
    <p:extLst>
      <p:ext uri="{BB962C8B-B14F-4D97-AF65-F5344CB8AC3E}">
        <p14:creationId xmlns:p14="http://schemas.microsoft.com/office/powerpoint/2010/main" val="28264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Benefits of AVAPS</a:t>
            </a:r>
          </a:p>
        </p:txBody>
      </p:sp>
      <p:sp>
        <p:nvSpPr>
          <p:cNvPr id="3" name="Content Placeholder 2"/>
          <p:cNvSpPr>
            <a:spLocks noGrp="1"/>
          </p:cNvSpPr>
          <p:nvPr>
            <p:ph idx="1"/>
          </p:nvPr>
        </p:nvSpPr>
        <p:spPr/>
        <p:txBody>
          <a:bodyPr/>
          <a:lstStyle/>
          <a:p>
            <a:r>
              <a:rPr lang="en-US" dirty="0"/>
              <a:t>Guarantee of </a:t>
            </a:r>
            <a:r>
              <a:rPr lang="en-US" dirty="0" err="1"/>
              <a:t>ventilatory</a:t>
            </a:r>
            <a:r>
              <a:rPr lang="en-US" dirty="0"/>
              <a:t> support during progressive </a:t>
            </a:r>
            <a:r>
              <a:rPr lang="en-US" dirty="0" err="1"/>
              <a:t>ventilatory</a:t>
            </a:r>
            <a:r>
              <a:rPr lang="en-US" dirty="0"/>
              <a:t> changes of the patient</a:t>
            </a:r>
          </a:p>
          <a:p>
            <a:r>
              <a:rPr lang="en-US" dirty="0"/>
              <a:t>Guarantee of </a:t>
            </a:r>
            <a:r>
              <a:rPr lang="en-US" dirty="0" err="1"/>
              <a:t>ventilatory</a:t>
            </a:r>
            <a:r>
              <a:rPr lang="en-US" dirty="0"/>
              <a:t> support during positional changes during sleep</a:t>
            </a:r>
          </a:p>
          <a:p>
            <a:r>
              <a:rPr lang="en-US" dirty="0"/>
              <a:t>Provides the assurance of a tidal volume within a </a:t>
            </a:r>
            <a:r>
              <a:rPr lang="en-US" dirty="0" err="1"/>
              <a:t>bilevel</a:t>
            </a:r>
            <a:r>
              <a:rPr lang="en-US" dirty="0"/>
              <a:t> system</a:t>
            </a:r>
          </a:p>
          <a:p>
            <a:r>
              <a:rPr lang="en-US" dirty="0"/>
              <a:t>Alarms to indicate that tidal volume is not being maintained</a:t>
            </a:r>
          </a:p>
          <a:p>
            <a:endParaRPr lang="en-US" dirty="0"/>
          </a:p>
        </p:txBody>
      </p:sp>
    </p:spTree>
    <p:extLst>
      <p:ext uri="{BB962C8B-B14F-4D97-AF65-F5344CB8AC3E}">
        <p14:creationId xmlns:p14="http://schemas.microsoft.com/office/powerpoint/2010/main" val="2321316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CC79-4086-4897-9DFB-84E07783D5C8}"/>
              </a:ext>
            </a:extLst>
          </p:cNvPr>
          <p:cNvSpPr>
            <a:spLocks noGrp="1"/>
          </p:cNvSpPr>
          <p:nvPr>
            <p:ph type="title"/>
          </p:nvPr>
        </p:nvSpPr>
        <p:spPr/>
        <p:txBody>
          <a:bodyPr/>
          <a:lstStyle/>
          <a:p>
            <a:r>
              <a:rPr lang="en-US" dirty="0"/>
              <a:t>Clinical Studies</a:t>
            </a:r>
          </a:p>
        </p:txBody>
      </p:sp>
      <p:sp>
        <p:nvSpPr>
          <p:cNvPr id="3" name="Content Placeholder 2">
            <a:extLst>
              <a:ext uri="{FF2B5EF4-FFF2-40B4-BE49-F238E27FC236}">
                <a16:creationId xmlns:a16="http://schemas.microsoft.com/office/drawing/2014/main" id="{457E302D-34F7-4A9B-97E8-36F4B9A47A20}"/>
              </a:ext>
            </a:extLst>
          </p:cNvPr>
          <p:cNvSpPr>
            <a:spLocks noGrp="1"/>
          </p:cNvSpPr>
          <p:nvPr>
            <p:ph idx="1"/>
          </p:nvPr>
        </p:nvSpPr>
        <p:spPr/>
        <p:txBody>
          <a:bodyPr/>
          <a:lstStyle/>
          <a:p>
            <a:pPr marL="381000" indent="-381000">
              <a:buFontTx/>
              <a:buAutoNum type="arabicPeriod"/>
            </a:pPr>
            <a:r>
              <a:rPr lang="en-US" b="1" dirty="0"/>
              <a:t>CHEST Sept 2006  </a:t>
            </a:r>
            <a:r>
              <a:rPr lang="en-US" sz="1800" b="1" dirty="0"/>
              <a:t>(</a:t>
            </a:r>
            <a:r>
              <a:rPr lang="en-US" sz="1800" b="1" dirty="0" err="1"/>
              <a:t>Storre</a:t>
            </a:r>
            <a:r>
              <a:rPr lang="en-US" sz="1800" b="1" dirty="0"/>
              <a:t> et all)</a:t>
            </a:r>
          </a:p>
          <a:p>
            <a:pPr marL="623888" lvl="1" indent="-381000">
              <a:buFont typeface="Wingdings" pitchFamily="2" charset="2"/>
              <a:buChar char="Ø"/>
            </a:pPr>
            <a:r>
              <a:rPr lang="en-US" sz="1800" dirty="0"/>
              <a:t>Obesity hypoventilation patients</a:t>
            </a:r>
          </a:p>
          <a:p>
            <a:pPr marL="623888" lvl="1" indent="-381000">
              <a:buFont typeface="Wingdings" pitchFamily="2" charset="2"/>
              <a:buChar char="Ø"/>
            </a:pPr>
            <a:r>
              <a:rPr lang="en-US" sz="1800" dirty="0"/>
              <a:t>PtcCO</a:t>
            </a:r>
            <a:r>
              <a:rPr lang="en-US" sz="1800" baseline="-25000" dirty="0"/>
              <a:t>2</a:t>
            </a:r>
            <a:r>
              <a:rPr lang="en-US" sz="1800" dirty="0"/>
              <a:t> decreased significantly during nocturnal BiPAP AVAPS</a:t>
            </a:r>
            <a:endParaRPr lang="en-US" dirty="0"/>
          </a:p>
          <a:p>
            <a:pPr marL="623888" lvl="1" indent="-381000"/>
            <a:endParaRPr lang="en-US" dirty="0"/>
          </a:p>
          <a:p>
            <a:pPr marL="381000" indent="-381000">
              <a:buFontTx/>
              <a:buAutoNum type="arabicPeriod"/>
            </a:pPr>
            <a:r>
              <a:rPr lang="en-US" dirty="0"/>
              <a:t> </a:t>
            </a:r>
            <a:r>
              <a:rPr lang="en-US" b="1" dirty="0"/>
              <a:t>ERS</a:t>
            </a:r>
            <a:r>
              <a:rPr lang="en-US" sz="1800" b="1" dirty="0"/>
              <a:t> </a:t>
            </a:r>
            <a:r>
              <a:rPr lang="en-US" b="1" dirty="0"/>
              <a:t>Poster Presentation</a:t>
            </a:r>
            <a:r>
              <a:rPr lang="en-US" sz="1800" b="1" dirty="0"/>
              <a:t> </a:t>
            </a:r>
            <a:r>
              <a:rPr lang="en-US" b="1" dirty="0"/>
              <a:t>2004</a:t>
            </a:r>
            <a:r>
              <a:rPr lang="en-US" sz="1800" b="1" dirty="0"/>
              <a:t>  (</a:t>
            </a:r>
            <a:r>
              <a:rPr lang="en-US" sz="1800" b="1" dirty="0" err="1"/>
              <a:t>Clini</a:t>
            </a:r>
            <a:r>
              <a:rPr lang="en-US" sz="1800" b="1" dirty="0"/>
              <a:t> et all)</a:t>
            </a:r>
          </a:p>
          <a:p>
            <a:pPr marL="623888" lvl="1" indent="-381000">
              <a:buFont typeface="Wingdings" pitchFamily="2" charset="2"/>
              <a:buChar char="Ø"/>
            </a:pPr>
            <a:r>
              <a:rPr lang="en-US" sz="1800" dirty="0"/>
              <a:t>COPD patients</a:t>
            </a:r>
          </a:p>
          <a:p>
            <a:pPr marL="623888" lvl="1" indent="-381000">
              <a:buFont typeface="Wingdings" pitchFamily="2" charset="2"/>
              <a:buChar char="Ø"/>
            </a:pPr>
            <a:r>
              <a:rPr lang="en-US" sz="1800" dirty="0"/>
              <a:t>PaCO</a:t>
            </a:r>
            <a:r>
              <a:rPr lang="en-US" sz="1800" baseline="-25000" dirty="0"/>
              <a:t>2</a:t>
            </a:r>
            <a:r>
              <a:rPr lang="en-US" sz="1800" dirty="0"/>
              <a:t> on AVAPS was 48 after one hour as compared to 53 on S mode</a:t>
            </a:r>
          </a:p>
          <a:p>
            <a:pPr marL="623888" lvl="1" indent="-381000">
              <a:buFont typeface="Wingdings" pitchFamily="2" charset="2"/>
              <a:buChar char="Ø"/>
            </a:pPr>
            <a:r>
              <a:rPr lang="en-US" sz="1800" dirty="0"/>
              <a:t>RR on AVAPS was 18 after one hour as compared to 20 on S mode</a:t>
            </a:r>
          </a:p>
          <a:p>
            <a:pPr marL="623888" lvl="1" indent="-381000">
              <a:buFont typeface="Wingdings" pitchFamily="2" charset="2"/>
              <a:buChar char="Ø"/>
            </a:pPr>
            <a:r>
              <a:rPr lang="en-US" sz="1800" dirty="0"/>
              <a:t>Statistical significant in VAS scores was shown with AVAPS</a:t>
            </a:r>
          </a:p>
          <a:p>
            <a:endParaRPr lang="en-US" dirty="0"/>
          </a:p>
        </p:txBody>
      </p:sp>
    </p:spTree>
    <p:extLst>
      <p:ext uri="{BB962C8B-B14F-4D97-AF65-F5344CB8AC3E}">
        <p14:creationId xmlns:p14="http://schemas.microsoft.com/office/powerpoint/2010/main" val="1008444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312" y="1850136"/>
            <a:ext cx="10381376" cy="4572000"/>
          </a:xfrm>
          <a:prstGeom prst="rect">
            <a:avLst/>
          </a:prstGeom>
        </p:spPr>
      </p:pic>
      <p:sp>
        <p:nvSpPr>
          <p:cNvPr id="4" name="Title 3"/>
          <p:cNvSpPr>
            <a:spLocks noGrp="1"/>
          </p:cNvSpPr>
          <p:nvPr>
            <p:ph type="title"/>
          </p:nvPr>
        </p:nvSpPr>
        <p:spPr/>
        <p:txBody>
          <a:bodyPr/>
          <a:lstStyle/>
          <a:p>
            <a:r>
              <a:rPr lang="en-US" dirty="0"/>
              <a:t>Hospital readmissions following initiation of quality improvement program</a:t>
            </a:r>
          </a:p>
        </p:txBody>
      </p:sp>
      <p:sp>
        <p:nvSpPr>
          <p:cNvPr id="5" name="TextBox 4"/>
          <p:cNvSpPr txBox="1"/>
          <p:nvPr/>
        </p:nvSpPr>
        <p:spPr>
          <a:xfrm>
            <a:off x="3795530" y="6488668"/>
            <a:ext cx="4600940" cy="369332"/>
          </a:xfrm>
          <a:prstGeom prst="rect">
            <a:avLst/>
          </a:prstGeom>
          <a:noFill/>
        </p:spPr>
        <p:txBody>
          <a:bodyPr wrap="none" rtlCol="0">
            <a:spAutoFit/>
          </a:bodyPr>
          <a:lstStyle/>
          <a:p>
            <a:r>
              <a:rPr lang="en-US" dirty="0"/>
              <a:t>J </a:t>
            </a:r>
            <a:r>
              <a:rPr lang="en-US" dirty="0" err="1"/>
              <a:t>Clin</a:t>
            </a:r>
            <a:r>
              <a:rPr lang="en-US" dirty="0"/>
              <a:t> Sleep Med. 2015 Jun 15; 11(6): 663–670. </a:t>
            </a:r>
          </a:p>
        </p:txBody>
      </p:sp>
      <p:sp>
        <p:nvSpPr>
          <p:cNvPr id="6" name="Rectangle 5"/>
          <p:cNvSpPr/>
          <p:nvPr/>
        </p:nvSpPr>
        <p:spPr>
          <a:xfrm>
            <a:off x="1333500" y="4225290"/>
            <a:ext cx="5055870" cy="638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8134350" y="3116579"/>
            <a:ext cx="2392680" cy="1746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890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kern="1200">
                <a:solidFill>
                  <a:srgbClr val="FFFFFF"/>
                </a:solidFill>
                <a:latin typeface="+mj-lt"/>
                <a:ea typeface="+mj-ea"/>
                <a:cs typeface="+mj-cs"/>
              </a:rPr>
              <a:t>Titration Protocol</a:t>
            </a:r>
          </a:p>
        </p:txBody>
      </p:sp>
      <p:sp>
        <p:nvSpPr>
          <p:cNvPr id="4" name="Text Placeholder 3">
            <a:extLst>
              <a:ext uri="{FF2B5EF4-FFF2-40B4-BE49-F238E27FC236}">
                <a16:creationId xmlns:a16="http://schemas.microsoft.com/office/drawing/2014/main" id="{7530B2F4-BACF-4A17-86F1-8E9571F2CBE8}"/>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1735727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424" y="-457200"/>
            <a:ext cx="13628849" cy="7772400"/>
          </a:xfrm>
          <a:prstGeom prst="rect">
            <a:avLst/>
          </a:prstGeom>
        </p:spPr>
      </p:pic>
    </p:spTree>
    <p:extLst>
      <p:ext uri="{BB962C8B-B14F-4D97-AF65-F5344CB8AC3E}">
        <p14:creationId xmlns:p14="http://schemas.microsoft.com/office/powerpoint/2010/main" val="297556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Settings Can Be Adjusted In AVAPS?</a:t>
            </a:r>
          </a:p>
        </p:txBody>
      </p:sp>
      <p:sp>
        <p:nvSpPr>
          <p:cNvPr id="3" name="Content Placeholder 2"/>
          <p:cNvSpPr>
            <a:spLocks noGrp="1"/>
          </p:cNvSpPr>
          <p:nvPr>
            <p:ph sz="half" idx="1"/>
          </p:nvPr>
        </p:nvSpPr>
        <p:spPr/>
        <p:txBody>
          <a:bodyPr/>
          <a:lstStyle/>
          <a:p>
            <a:r>
              <a:rPr lang="en-US" dirty="0"/>
              <a:t>Tidal volume</a:t>
            </a:r>
          </a:p>
          <a:p>
            <a:r>
              <a:rPr lang="en-US" dirty="0"/>
              <a:t>Rate</a:t>
            </a:r>
          </a:p>
          <a:p>
            <a:r>
              <a:rPr lang="en-US" dirty="0"/>
              <a:t>Rise time</a:t>
            </a:r>
          </a:p>
          <a:p>
            <a:r>
              <a:rPr lang="en-US" dirty="0"/>
              <a:t>Inspiratory time</a:t>
            </a:r>
          </a:p>
          <a:p>
            <a:r>
              <a:rPr lang="en-US" dirty="0"/>
              <a:t>EPAP</a:t>
            </a:r>
          </a:p>
          <a:p>
            <a:r>
              <a:rPr lang="en-US" dirty="0" err="1"/>
              <a:t>IPAP</a:t>
            </a:r>
            <a:r>
              <a:rPr lang="en-US" baseline="-25000" dirty="0" err="1"/>
              <a:t>min</a:t>
            </a:r>
            <a:endParaRPr lang="en-US" baseline="-25000" dirty="0"/>
          </a:p>
          <a:p>
            <a:r>
              <a:rPr lang="en-US" dirty="0" err="1"/>
              <a:t>IPAP</a:t>
            </a:r>
            <a:r>
              <a:rPr lang="en-US" baseline="-25000" dirty="0" err="1"/>
              <a:t>max</a:t>
            </a:r>
            <a:endParaRPr lang="en-US" baseline="-25000" dirty="0"/>
          </a:p>
          <a:p>
            <a:endParaRPr lang="en-US" dirty="0"/>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50613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13" y="0"/>
            <a:ext cx="10250575" cy="6858000"/>
          </a:xfrm>
          <a:prstGeom prst="rect">
            <a:avLst/>
          </a:prstGeom>
        </p:spPr>
      </p:pic>
      <p:sp>
        <p:nvSpPr>
          <p:cNvPr id="3" name="TextBox 2"/>
          <p:cNvSpPr txBox="1"/>
          <p:nvPr/>
        </p:nvSpPr>
        <p:spPr>
          <a:xfrm>
            <a:off x="9915525" y="5200650"/>
            <a:ext cx="1520096" cy="954107"/>
          </a:xfrm>
          <a:prstGeom prst="rect">
            <a:avLst/>
          </a:prstGeom>
          <a:noFill/>
        </p:spPr>
        <p:txBody>
          <a:bodyPr wrap="none" rtlCol="0">
            <a:spAutoFit/>
          </a:bodyPr>
          <a:lstStyle/>
          <a:p>
            <a:r>
              <a:rPr lang="en-US" sz="2800" dirty="0"/>
              <a:t>Pressure </a:t>
            </a:r>
          </a:p>
          <a:p>
            <a:r>
              <a:rPr lang="en-US" sz="2800" dirty="0"/>
              <a:t>Support</a:t>
            </a:r>
          </a:p>
        </p:txBody>
      </p:sp>
      <p:sp>
        <p:nvSpPr>
          <p:cNvPr id="4" name="TextBox 3"/>
          <p:cNvSpPr txBox="1"/>
          <p:nvPr/>
        </p:nvSpPr>
        <p:spPr>
          <a:xfrm>
            <a:off x="5034915" y="2905780"/>
            <a:ext cx="6652260" cy="523220"/>
          </a:xfrm>
          <a:prstGeom prst="rect">
            <a:avLst/>
          </a:prstGeom>
          <a:noFill/>
        </p:spPr>
        <p:txBody>
          <a:bodyPr wrap="square" rtlCol="0">
            <a:spAutoFit/>
          </a:bodyPr>
          <a:lstStyle/>
          <a:p>
            <a:r>
              <a:rPr lang="en-US" sz="2800" dirty="0"/>
              <a:t>CPAP treats obstruction, keeps airway patent</a:t>
            </a:r>
          </a:p>
        </p:txBody>
      </p:sp>
    </p:spTree>
    <p:extLst>
      <p:ext uri="{BB962C8B-B14F-4D97-AF65-F5344CB8AC3E}">
        <p14:creationId xmlns:p14="http://schemas.microsoft.com/office/powerpoint/2010/main" val="2217298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Initial Tidal Volume?</a:t>
            </a:r>
          </a:p>
        </p:txBody>
      </p:sp>
      <p:sp>
        <p:nvSpPr>
          <p:cNvPr id="4" name="Content Placeholder 3"/>
          <p:cNvSpPr>
            <a:spLocks noGrp="1"/>
          </p:cNvSpPr>
          <p:nvPr>
            <p:ph sz="half" idx="1"/>
          </p:nvPr>
        </p:nvSpPr>
        <p:spPr/>
        <p:txBody>
          <a:bodyPr/>
          <a:lstStyle/>
          <a:p>
            <a:r>
              <a:rPr lang="en-US" dirty="0"/>
              <a:t>Patient is a 49 year old male with morbid obesity and hypoventilation. His height is 1.55 m (5’1’’), weight 127 kg (280 </a:t>
            </a:r>
            <a:r>
              <a:rPr lang="en-US" dirty="0" err="1"/>
              <a:t>lbs</a:t>
            </a:r>
            <a:r>
              <a:rPr lang="en-US" dirty="0"/>
              <a:t>), BMI 53, ideal body weight 55 kg. Order is written to start at 10 cc/kg. What is the starting tidal volume that you start this patient on???</a:t>
            </a:r>
          </a:p>
        </p:txBody>
      </p:sp>
      <p:sp>
        <p:nvSpPr>
          <p:cNvPr id="5" name="Content Placeholder 4"/>
          <p:cNvSpPr>
            <a:spLocks noGrp="1"/>
          </p:cNvSpPr>
          <p:nvPr>
            <p:ph sz="half" idx="2"/>
          </p:nvPr>
        </p:nvSpPr>
        <p:spPr/>
        <p:txBody>
          <a:bodyPr/>
          <a:lstStyle/>
          <a:p>
            <a:pPr marL="514350" indent="-514350">
              <a:buFont typeface="+mj-lt"/>
              <a:buAutoNum type="alphaLcParenR"/>
            </a:pPr>
            <a:r>
              <a:rPr lang="en-US" dirty="0"/>
              <a:t>400 mL</a:t>
            </a:r>
          </a:p>
          <a:p>
            <a:pPr marL="514350" indent="-514350">
              <a:buFont typeface="+mj-lt"/>
              <a:buAutoNum type="alphaLcParenR"/>
            </a:pPr>
            <a:r>
              <a:rPr lang="en-US" dirty="0"/>
              <a:t>450 mL</a:t>
            </a:r>
          </a:p>
          <a:p>
            <a:pPr marL="514350" indent="-514350">
              <a:buFont typeface="+mj-lt"/>
              <a:buAutoNum type="alphaLcParenR"/>
            </a:pPr>
            <a:r>
              <a:rPr lang="en-US" dirty="0"/>
              <a:t>500 mL</a:t>
            </a:r>
          </a:p>
          <a:p>
            <a:pPr marL="514350" indent="-514350">
              <a:buFont typeface="+mj-lt"/>
              <a:buAutoNum type="alphaLcParenR"/>
            </a:pPr>
            <a:r>
              <a:rPr lang="en-US" dirty="0"/>
              <a:t>550 mL</a:t>
            </a:r>
          </a:p>
          <a:p>
            <a:pPr marL="514350" indent="-514350">
              <a:buFont typeface="+mj-lt"/>
              <a:buAutoNum type="alphaLcParenR"/>
            </a:pPr>
            <a:r>
              <a:rPr lang="en-US" dirty="0"/>
              <a:t>600 mL</a:t>
            </a:r>
          </a:p>
          <a:p>
            <a:pPr marL="514350" indent="-514350">
              <a:buFont typeface="+mj-lt"/>
              <a:buAutoNum type="alphaLcParenR"/>
            </a:pPr>
            <a:r>
              <a:rPr lang="en-US" dirty="0"/>
              <a:t>1270 mL</a:t>
            </a:r>
          </a:p>
          <a:p>
            <a:pPr marL="514350" indent="-514350">
              <a:buFont typeface="+mj-lt"/>
              <a:buAutoNum type="alphaLcParenR"/>
            </a:pPr>
            <a:r>
              <a:rPr lang="en-US" dirty="0"/>
              <a:t>Don’t know, call MD in middle of the night</a:t>
            </a:r>
          </a:p>
        </p:txBody>
      </p:sp>
    </p:spTree>
    <p:extLst>
      <p:ext uri="{BB962C8B-B14F-4D97-AF65-F5344CB8AC3E}">
        <p14:creationId xmlns:p14="http://schemas.microsoft.com/office/powerpoint/2010/main" val="8339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539489"/>
            <a:ext cx="12161520" cy="5779022"/>
          </a:xfrm>
          <a:prstGeom prst="rect">
            <a:avLst/>
          </a:prstGeom>
        </p:spPr>
      </p:pic>
    </p:spTree>
    <p:extLst>
      <p:ext uri="{BB962C8B-B14F-4D97-AF65-F5344CB8AC3E}">
        <p14:creationId xmlns:p14="http://schemas.microsoft.com/office/powerpoint/2010/main" val="3123629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 y="331499"/>
            <a:ext cx="12161520" cy="6195003"/>
          </a:xfrm>
          <a:prstGeom prst="rect">
            <a:avLst/>
          </a:prstGeom>
        </p:spPr>
      </p:pic>
    </p:spTree>
    <p:extLst>
      <p:ext uri="{BB962C8B-B14F-4D97-AF65-F5344CB8AC3E}">
        <p14:creationId xmlns:p14="http://schemas.microsoft.com/office/powerpoint/2010/main" val="312577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AVAPS: What is it?</a:t>
            </a:r>
            <a:br>
              <a:rPr lang="en-US" dirty="0"/>
            </a:br>
            <a:r>
              <a:rPr lang="en-US" b="1" dirty="0">
                <a:solidFill>
                  <a:srgbClr val="FF0000"/>
                </a:solidFill>
              </a:rPr>
              <a:t>A</a:t>
            </a:r>
            <a:r>
              <a:rPr lang="en-US" dirty="0"/>
              <a:t>verage </a:t>
            </a:r>
            <a:r>
              <a:rPr lang="en-US" b="1" dirty="0">
                <a:solidFill>
                  <a:srgbClr val="FF0000"/>
                </a:solidFill>
              </a:rPr>
              <a:t>V</a:t>
            </a:r>
            <a:r>
              <a:rPr lang="en-US" dirty="0"/>
              <a:t>olume </a:t>
            </a:r>
            <a:r>
              <a:rPr lang="en-US" b="1" dirty="0">
                <a:solidFill>
                  <a:srgbClr val="FF0000"/>
                </a:solidFill>
              </a:rPr>
              <a:t>A</a:t>
            </a:r>
            <a:r>
              <a:rPr lang="en-US" dirty="0"/>
              <a:t>ssured </a:t>
            </a:r>
            <a:r>
              <a:rPr lang="en-US" b="1" dirty="0">
                <a:solidFill>
                  <a:srgbClr val="FF0000"/>
                </a:solidFill>
              </a:rPr>
              <a:t>P</a:t>
            </a:r>
            <a:r>
              <a:rPr lang="en-US" dirty="0"/>
              <a:t>ressure </a:t>
            </a:r>
            <a:r>
              <a:rPr lang="en-US" b="1" dirty="0">
                <a:solidFill>
                  <a:srgbClr val="FF0000"/>
                </a:solidFill>
              </a:rPr>
              <a:t>S</a:t>
            </a:r>
            <a:r>
              <a:rPr lang="en-US" dirty="0"/>
              <a:t>upport</a:t>
            </a:r>
          </a:p>
        </p:txBody>
      </p:sp>
      <p:sp>
        <p:nvSpPr>
          <p:cNvPr id="3" name="Content Placeholder 2"/>
          <p:cNvSpPr>
            <a:spLocks noGrp="1"/>
          </p:cNvSpPr>
          <p:nvPr>
            <p:ph idx="1"/>
          </p:nvPr>
        </p:nvSpPr>
        <p:spPr/>
        <p:txBody>
          <a:bodyPr>
            <a:normAutofit fontScale="92500" lnSpcReduction="10000"/>
          </a:bodyPr>
          <a:lstStyle/>
          <a:p>
            <a:r>
              <a:rPr lang="en-US" dirty="0"/>
              <a:t>As name implies, it is simply volume </a:t>
            </a:r>
            <a:r>
              <a:rPr lang="en-US" u="sng" dirty="0"/>
              <a:t>targeted</a:t>
            </a:r>
            <a:r>
              <a:rPr lang="en-US" dirty="0"/>
              <a:t> pressure support.</a:t>
            </a:r>
          </a:p>
          <a:p>
            <a:r>
              <a:rPr lang="en-US" dirty="0"/>
              <a:t>Auto titrating mode that responds in Inspiratory pressures to changes in thoracic dynamics to ensure stable tidal volume delivery.</a:t>
            </a:r>
          </a:p>
          <a:p>
            <a:r>
              <a:rPr lang="en-US" dirty="0"/>
              <a:t>Considered a “Hybrid” mode since it is both Pressure and Volume oriented mode of ventilation.</a:t>
            </a:r>
          </a:p>
          <a:p>
            <a:r>
              <a:rPr lang="en-US" dirty="0"/>
              <a:t>Also used as an ‘adjunct’ or added to other modes of ventilation such as “S” mode, “S/T” mode or even PC (Pressure Control) mode.</a:t>
            </a:r>
          </a:p>
          <a:p>
            <a:r>
              <a:rPr lang="en-US" dirty="0"/>
              <a:t>Allows clinician to set operating pressure limits for safety or diagnostic purposes.</a:t>
            </a:r>
          </a:p>
          <a:p>
            <a:r>
              <a:rPr lang="en-US" dirty="0"/>
              <a:t>Available in R.A.D. platform, but more fully developed in Trilogy Ventilator.</a:t>
            </a:r>
          </a:p>
          <a:p>
            <a:r>
              <a:rPr lang="en-US" dirty="0"/>
              <a:t>Also recently developed in new Omni-Lab Advanced titration device.</a:t>
            </a:r>
          </a:p>
          <a:p>
            <a:endParaRPr lang="en-US" dirty="0"/>
          </a:p>
        </p:txBody>
      </p:sp>
    </p:spTree>
    <p:extLst>
      <p:ext uri="{BB962C8B-B14F-4D97-AF65-F5344CB8AC3E}">
        <p14:creationId xmlns:p14="http://schemas.microsoft.com/office/powerpoint/2010/main" val="4157659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6114" y="457200"/>
            <a:ext cx="8359775" cy="914400"/>
          </a:xfrm>
        </p:spPr>
        <p:txBody>
          <a:bodyPr/>
          <a:lstStyle/>
          <a:p>
            <a:r>
              <a:rPr lang="en-US" sz="3200" dirty="0"/>
              <a:t>AVAPS-AE suggested settings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18046691"/>
              </p:ext>
            </p:extLst>
          </p:nvPr>
        </p:nvGraphicFramePr>
        <p:xfrm>
          <a:off x="1905000" y="1219199"/>
          <a:ext cx="8305800" cy="4361900"/>
        </p:xfrm>
        <a:graphic>
          <a:graphicData uri="http://schemas.openxmlformats.org/drawingml/2006/table">
            <a:tbl>
              <a:tblPr firstRow="1" bandRow="1">
                <a:tableStyleId>{5C22544A-7EE6-4342-B048-85BDC9FD1C3A}</a:tableStyleId>
              </a:tblPr>
              <a:tblGrid>
                <a:gridCol w="2559758">
                  <a:extLst>
                    <a:ext uri="{9D8B030D-6E8A-4147-A177-3AD203B41FA5}">
                      <a16:colId xmlns:a16="http://schemas.microsoft.com/office/drawing/2014/main" val="20000"/>
                    </a:ext>
                  </a:extLst>
                </a:gridCol>
                <a:gridCol w="2977442">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411908">
                <a:tc>
                  <a:txBody>
                    <a:bodyPr/>
                    <a:lstStyle/>
                    <a:p>
                      <a:endParaRPr lang="en-US" dirty="0"/>
                    </a:p>
                  </a:txBody>
                  <a:tcPr/>
                </a:tc>
                <a:tc>
                  <a:txBody>
                    <a:bodyPr/>
                    <a:lstStyle/>
                    <a:p>
                      <a:pPr algn="ctr"/>
                      <a:r>
                        <a:rPr lang="en-US" sz="2400" dirty="0"/>
                        <a:t>OHS</a:t>
                      </a:r>
                      <a:r>
                        <a:rPr lang="en-US" sz="2400" dirty="0">
                          <a:solidFill>
                            <a:schemeClr val="bg2"/>
                          </a:solidFill>
                        </a:rPr>
                        <a:t>*</a:t>
                      </a:r>
                    </a:p>
                  </a:txBody>
                  <a:tcPr/>
                </a:tc>
                <a:tc>
                  <a:txBody>
                    <a:bodyPr/>
                    <a:lstStyle/>
                    <a:p>
                      <a:pPr algn="ctr"/>
                      <a:r>
                        <a:rPr lang="en-US" sz="2400" dirty="0"/>
                        <a:t>COPD – OSA</a:t>
                      </a:r>
                      <a:r>
                        <a:rPr lang="en-US" sz="2400" dirty="0">
                          <a:solidFill>
                            <a:srgbClr val="92D050"/>
                          </a:solidFill>
                        </a:rPr>
                        <a:t>*</a:t>
                      </a:r>
                    </a:p>
                  </a:txBody>
                  <a:tcPr/>
                </a:tc>
                <a:extLst>
                  <a:ext uri="{0D108BD9-81ED-4DB2-BD59-A6C34878D82A}">
                    <a16:rowId xmlns:a16="http://schemas.microsoft.com/office/drawing/2014/main" val="10000"/>
                  </a:ext>
                </a:extLst>
              </a:tr>
              <a:tr h="609601">
                <a:tc>
                  <a:txBody>
                    <a:bodyPr/>
                    <a:lstStyle/>
                    <a:p>
                      <a:r>
                        <a:rPr lang="en-US" sz="1800" dirty="0" err="1"/>
                        <a:t>Vt</a:t>
                      </a:r>
                      <a:r>
                        <a:rPr lang="en-US" sz="1800" baseline="0" dirty="0"/>
                        <a:t> Target</a:t>
                      </a:r>
                      <a:endParaRPr lang="en-US" sz="1800" b="1" dirty="0">
                        <a:solidFill>
                          <a:srgbClr val="F7FCFF"/>
                        </a:solidFill>
                      </a:endParaRPr>
                    </a:p>
                  </a:txBody>
                  <a:tcPr/>
                </a:tc>
                <a:tc>
                  <a:txBody>
                    <a:bodyPr/>
                    <a:lstStyle/>
                    <a:p>
                      <a:pPr algn="ctr"/>
                      <a:r>
                        <a:rPr lang="en-US" sz="1800" dirty="0"/>
                        <a:t>8 -10 ml/Kg of ideal bodyweight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5-8 ml/Kg of ideal bodyweight</a:t>
                      </a:r>
                    </a:p>
                    <a:p>
                      <a:pPr algn="ctr"/>
                      <a:endParaRPr lang="en-US" sz="1800" dirty="0"/>
                    </a:p>
                  </a:txBody>
                  <a:tcPr/>
                </a:tc>
                <a:extLst>
                  <a:ext uri="{0D108BD9-81ED-4DB2-BD59-A6C34878D82A}">
                    <a16:rowId xmlns:a16="http://schemas.microsoft.com/office/drawing/2014/main" val="10001"/>
                  </a:ext>
                </a:extLst>
              </a:tr>
              <a:tr h="408072">
                <a:tc>
                  <a:txBody>
                    <a:bodyPr/>
                    <a:lstStyle/>
                    <a:p>
                      <a:r>
                        <a:rPr lang="en-US" sz="1800" b="0" dirty="0">
                          <a:solidFill>
                            <a:schemeClr val="tx1"/>
                          </a:solidFill>
                        </a:rPr>
                        <a:t>Max</a:t>
                      </a:r>
                      <a:r>
                        <a:rPr lang="en-US" sz="1800" b="0" baseline="0" dirty="0">
                          <a:solidFill>
                            <a:schemeClr val="tx1"/>
                          </a:solidFill>
                        </a:rPr>
                        <a:t> P</a:t>
                      </a:r>
                      <a:endParaRPr lang="en-US" sz="1800" b="0" dirty="0">
                        <a:solidFill>
                          <a:schemeClr val="tx1"/>
                        </a:solidFill>
                      </a:endParaRPr>
                    </a:p>
                  </a:txBody>
                  <a:tcPr/>
                </a:tc>
                <a:tc>
                  <a:txBody>
                    <a:bodyPr/>
                    <a:lstStyle/>
                    <a:p>
                      <a:pPr algn="ctr"/>
                      <a:r>
                        <a:rPr lang="en-US" sz="1800" dirty="0">
                          <a:solidFill>
                            <a:schemeClr val="tx1"/>
                          </a:solidFill>
                        </a:rPr>
                        <a:t> 40 cmH2O</a:t>
                      </a:r>
                      <a:endParaRPr lang="en-US" sz="1800" dirty="0">
                        <a:solidFill>
                          <a:srgbClr val="FFC000"/>
                        </a:solidFill>
                      </a:endParaRPr>
                    </a:p>
                  </a:txBody>
                  <a:tcPr/>
                </a:tc>
                <a:tc>
                  <a:txBody>
                    <a:bodyPr/>
                    <a:lstStyle/>
                    <a:p>
                      <a:pPr algn="ctr"/>
                      <a:r>
                        <a:rPr lang="en-US" sz="1800" dirty="0">
                          <a:solidFill>
                            <a:schemeClr val="tx1"/>
                          </a:solidFill>
                        </a:rPr>
                        <a:t>40 cmH20</a:t>
                      </a:r>
                      <a:endParaRPr lang="en-US" sz="1800" dirty="0">
                        <a:solidFill>
                          <a:srgbClr val="C00000"/>
                        </a:solidFill>
                      </a:endParaRPr>
                    </a:p>
                  </a:txBody>
                  <a:tcPr/>
                </a:tc>
                <a:extLst>
                  <a:ext uri="{0D108BD9-81ED-4DB2-BD59-A6C34878D82A}">
                    <a16:rowId xmlns:a16="http://schemas.microsoft.com/office/drawing/2014/main" val="10002"/>
                  </a:ext>
                </a:extLst>
              </a:tr>
              <a:tr h="408072">
                <a:tc>
                  <a:txBody>
                    <a:bodyPr/>
                    <a:lstStyle/>
                    <a:p>
                      <a:r>
                        <a:rPr lang="en-US" sz="1800" dirty="0"/>
                        <a:t>PS</a:t>
                      </a:r>
                      <a:r>
                        <a:rPr lang="en-US" sz="1800" baseline="0" dirty="0"/>
                        <a:t> </a:t>
                      </a:r>
                      <a:r>
                        <a:rPr lang="en-US" sz="1800" dirty="0"/>
                        <a:t>Max</a:t>
                      </a:r>
                      <a:endParaRPr lang="en-US" sz="1800" b="1" dirty="0">
                        <a:solidFill>
                          <a:srgbClr val="F7FCFF"/>
                        </a:solidFill>
                      </a:endParaRPr>
                    </a:p>
                  </a:txBody>
                  <a:tcPr/>
                </a:tc>
                <a:tc>
                  <a:txBody>
                    <a:bodyPr/>
                    <a:lstStyle/>
                    <a:p>
                      <a:pPr algn="ctr"/>
                      <a:r>
                        <a:rPr lang="en-US" sz="1800" dirty="0">
                          <a:solidFill>
                            <a:schemeClr val="tx1"/>
                          </a:solidFill>
                        </a:rPr>
                        <a:t>19</a:t>
                      </a:r>
                      <a:r>
                        <a:rPr lang="en-US" sz="1800" dirty="0"/>
                        <a:t>- 35</a:t>
                      </a:r>
                      <a:r>
                        <a:rPr lang="en-US" sz="1800" baseline="0" dirty="0"/>
                        <a:t> </a:t>
                      </a:r>
                      <a:r>
                        <a:rPr lang="en-US" sz="1800" dirty="0"/>
                        <a:t>cmH2O</a:t>
                      </a:r>
                      <a:endParaRPr lang="en-US" sz="1800" dirty="0">
                        <a:solidFill>
                          <a:srgbClr val="C00000"/>
                        </a:solidFill>
                      </a:endParaRPr>
                    </a:p>
                  </a:txBody>
                  <a:tcPr/>
                </a:tc>
                <a:tc>
                  <a:txBody>
                    <a:bodyPr/>
                    <a:lstStyle/>
                    <a:p>
                      <a:pPr algn="ctr"/>
                      <a:r>
                        <a:rPr lang="en-US" sz="1800" dirty="0"/>
                        <a:t>30 cmH2O</a:t>
                      </a:r>
                      <a:endParaRPr lang="en-US" sz="1800" dirty="0">
                        <a:solidFill>
                          <a:srgbClr val="C00000"/>
                        </a:solidFill>
                      </a:endParaRPr>
                    </a:p>
                  </a:txBody>
                  <a:tcPr/>
                </a:tc>
                <a:extLst>
                  <a:ext uri="{0D108BD9-81ED-4DB2-BD59-A6C34878D82A}">
                    <a16:rowId xmlns:a16="http://schemas.microsoft.com/office/drawing/2014/main" val="10003"/>
                  </a:ext>
                </a:extLst>
              </a:tr>
              <a:tr h="468280">
                <a:tc>
                  <a:txBody>
                    <a:bodyPr/>
                    <a:lstStyle/>
                    <a:p>
                      <a:r>
                        <a:rPr lang="en-US" sz="1800" dirty="0"/>
                        <a:t>PS</a:t>
                      </a:r>
                      <a:r>
                        <a:rPr lang="en-US" sz="1800" baseline="0" dirty="0"/>
                        <a:t> </a:t>
                      </a:r>
                      <a:r>
                        <a:rPr lang="en-US" sz="1800" dirty="0"/>
                        <a:t>Min</a:t>
                      </a:r>
                      <a:endParaRPr lang="en-US" sz="1800" b="1" dirty="0">
                        <a:solidFill>
                          <a:srgbClr val="F7FCFF"/>
                        </a:solidFill>
                      </a:endParaRPr>
                    </a:p>
                  </a:txBody>
                  <a:tcPr/>
                </a:tc>
                <a:tc>
                  <a:txBody>
                    <a:bodyPr/>
                    <a:lstStyle/>
                    <a:p>
                      <a:pPr algn="ctr"/>
                      <a:r>
                        <a:rPr lang="en-US" sz="1800" dirty="0"/>
                        <a:t>4</a:t>
                      </a:r>
                      <a:r>
                        <a:rPr lang="en-US" sz="1800" dirty="0">
                          <a:solidFill>
                            <a:srgbClr val="5DBA00"/>
                          </a:solidFill>
                        </a:rPr>
                        <a:t> </a:t>
                      </a:r>
                      <a:r>
                        <a:rPr lang="en-US" sz="1800" dirty="0"/>
                        <a:t>cmH2O</a:t>
                      </a:r>
                    </a:p>
                  </a:txBody>
                  <a:tcPr/>
                </a:tc>
                <a:tc>
                  <a:txBody>
                    <a:bodyPr/>
                    <a:lstStyle/>
                    <a:p>
                      <a:pPr algn="ctr"/>
                      <a:r>
                        <a:rPr lang="en-US" sz="1800" dirty="0"/>
                        <a:t>8 cmH2O</a:t>
                      </a:r>
                    </a:p>
                  </a:txBody>
                  <a:tcPr/>
                </a:tc>
                <a:extLst>
                  <a:ext uri="{0D108BD9-81ED-4DB2-BD59-A6C34878D82A}">
                    <a16:rowId xmlns:a16="http://schemas.microsoft.com/office/drawing/2014/main" val="10004"/>
                  </a:ext>
                </a:extLst>
              </a:tr>
              <a:tr h="394693">
                <a:tc>
                  <a:txBody>
                    <a:bodyPr/>
                    <a:lstStyle/>
                    <a:p>
                      <a:r>
                        <a:rPr lang="en-US" dirty="0"/>
                        <a:t>EPAP Max</a:t>
                      </a:r>
                      <a:endParaRPr lang="en-US" b="1" dirty="0">
                        <a:solidFill>
                          <a:srgbClr val="F7FCFF"/>
                        </a:solidFill>
                      </a:endParaRPr>
                    </a:p>
                  </a:txBody>
                  <a:tcPr/>
                </a:tc>
                <a:tc>
                  <a:txBody>
                    <a:bodyPr/>
                    <a:lstStyle/>
                    <a:p>
                      <a:pPr algn="ctr"/>
                      <a:r>
                        <a:rPr lang="en-US" sz="1800" dirty="0"/>
                        <a:t>14 cmH20</a:t>
                      </a:r>
                    </a:p>
                  </a:txBody>
                  <a:tcPr/>
                </a:tc>
                <a:tc>
                  <a:txBody>
                    <a:bodyPr/>
                    <a:lstStyle/>
                    <a:p>
                      <a:pPr algn="ctr"/>
                      <a:r>
                        <a:rPr lang="en-US" sz="1800" dirty="0"/>
                        <a:t>14</a:t>
                      </a:r>
                      <a:r>
                        <a:rPr lang="en-US" sz="1800" baseline="0" dirty="0"/>
                        <a:t> </a:t>
                      </a:r>
                      <a:r>
                        <a:rPr lang="en-US" sz="1800" dirty="0"/>
                        <a:t>cmH2O</a:t>
                      </a:r>
                    </a:p>
                  </a:txBody>
                  <a:tcPr/>
                </a:tc>
                <a:extLst>
                  <a:ext uri="{0D108BD9-81ED-4DB2-BD59-A6C34878D82A}">
                    <a16:rowId xmlns:a16="http://schemas.microsoft.com/office/drawing/2014/main" val="10005"/>
                  </a:ext>
                </a:extLst>
              </a:tr>
              <a:tr h="401383">
                <a:tc>
                  <a:txBody>
                    <a:bodyPr/>
                    <a:lstStyle/>
                    <a:p>
                      <a:r>
                        <a:rPr lang="en-US" dirty="0"/>
                        <a:t>EPAP Min</a:t>
                      </a:r>
                      <a:endParaRPr lang="en-US" b="1" dirty="0">
                        <a:solidFill>
                          <a:srgbClr val="F7FCFF"/>
                        </a:solidFill>
                      </a:endParaRPr>
                    </a:p>
                  </a:txBody>
                  <a:tcPr/>
                </a:tc>
                <a:tc>
                  <a:txBody>
                    <a:bodyPr/>
                    <a:lstStyle/>
                    <a:p>
                      <a:pPr algn="ctr"/>
                      <a:r>
                        <a:rPr lang="en-US" sz="1800" dirty="0"/>
                        <a:t>4</a:t>
                      </a:r>
                      <a:r>
                        <a:rPr lang="en-US" sz="1800" dirty="0">
                          <a:solidFill>
                            <a:schemeClr val="accent3">
                              <a:lumMod val="75000"/>
                            </a:schemeClr>
                          </a:solidFill>
                        </a:rPr>
                        <a:t> </a:t>
                      </a:r>
                      <a:r>
                        <a:rPr lang="en-US" sz="1800" dirty="0"/>
                        <a:t>cmH2O</a:t>
                      </a:r>
                    </a:p>
                  </a:txBody>
                  <a:tcPr/>
                </a:tc>
                <a:tc>
                  <a:txBody>
                    <a:bodyPr/>
                    <a:lstStyle/>
                    <a:p>
                      <a:pPr algn="ctr"/>
                      <a:r>
                        <a:rPr lang="en-US" sz="1800" dirty="0"/>
                        <a:t>4 cmH2O</a:t>
                      </a:r>
                    </a:p>
                  </a:txBody>
                  <a:tcPr/>
                </a:tc>
                <a:extLst>
                  <a:ext uri="{0D108BD9-81ED-4DB2-BD59-A6C34878D82A}">
                    <a16:rowId xmlns:a16="http://schemas.microsoft.com/office/drawing/2014/main" val="10006"/>
                  </a:ext>
                </a:extLst>
              </a:tr>
              <a:tr h="454900">
                <a:tc>
                  <a:txBody>
                    <a:bodyPr/>
                    <a:lstStyle/>
                    <a:p>
                      <a:r>
                        <a:rPr lang="en-US" sz="1800" dirty="0"/>
                        <a:t>Breath Rate</a:t>
                      </a:r>
                      <a:endParaRPr lang="en-US" sz="1800" b="1" dirty="0">
                        <a:solidFill>
                          <a:srgbClr val="F7FCFF"/>
                        </a:solidFill>
                      </a:endParaRPr>
                    </a:p>
                  </a:txBody>
                  <a:tcPr/>
                </a:tc>
                <a:tc>
                  <a:txBody>
                    <a:bodyPr/>
                    <a:lstStyle/>
                    <a:p>
                      <a:pPr algn="ctr"/>
                      <a:r>
                        <a:rPr lang="en-US" sz="1800" dirty="0"/>
                        <a:t>Auto</a:t>
                      </a:r>
                      <a:endParaRPr lang="en-US" sz="1800" dirty="0">
                        <a:solidFill>
                          <a:srgbClr val="FFC000"/>
                        </a:solidFill>
                      </a:endParaRPr>
                    </a:p>
                  </a:txBody>
                  <a:tcPr/>
                </a:tc>
                <a:tc>
                  <a:txBody>
                    <a:bodyPr/>
                    <a:lstStyle/>
                    <a:p>
                      <a:pPr algn="ctr"/>
                      <a:r>
                        <a:rPr lang="en-US" sz="1800" dirty="0"/>
                        <a:t>Auto</a:t>
                      </a:r>
                      <a:endParaRPr lang="en-US" sz="1800" dirty="0">
                        <a:solidFill>
                          <a:srgbClr val="C00000"/>
                        </a:solidFill>
                      </a:endParaRPr>
                    </a:p>
                  </a:txBody>
                  <a:tcPr/>
                </a:tc>
                <a:extLst>
                  <a:ext uri="{0D108BD9-81ED-4DB2-BD59-A6C34878D82A}">
                    <a16:rowId xmlns:a16="http://schemas.microsoft.com/office/drawing/2014/main" val="10007"/>
                  </a:ext>
                </a:extLst>
              </a:tr>
              <a:tr h="454900">
                <a:tc>
                  <a:txBody>
                    <a:bodyPr/>
                    <a:lstStyle/>
                    <a:p>
                      <a:r>
                        <a:rPr lang="en-US" sz="1800" b="0" dirty="0">
                          <a:solidFill>
                            <a:schemeClr val="tx1"/>
                          </a:solidFill>
                        </a:rPr>
                        <a:t>AVAPS</a:t>
                      </a:r>
                      <a:r>
                        <a:rPr lang="en-US" sz="1800" b="0" baseline="0" dirty="0">
                          <a:solidFill>
                            <a:schemeClr val="tx1"/>
                          </a:solidFill>
                        </a:rPr>
                        <a:t> Rate </a:t>
                      </a:r>
                      <a:endParaRPr lang="en-US" sz="1800" b="0" dirty="0">
                        <a:solidFill>
                          <a:schemeClr val="tx1"/>
                        </a:solidFill>
                      </a:endParaRPr>
                    </a:p>
                  </a:txBody>
                  <a:tcPr/>
                </a:tc>
                <a:tc>
                  <a:txBody>
                    <a:bodyPr/>
                    <a:lstStyle/>
                    <a:p>
                      <a:pPr algn="ctr"/>
                      <a:r>
                        <a:rPr lang="en-US" sz="1800" dirty="0">
                          <a:solidFill>
                            <a:schemeClr val="tx1"/>
                          </a:solidFill>
                        </a:rPr>
                        <a:t>5</a:t>
                      </a:r>
                      <a:endParaRPr lang="en-US" sz="1800" dirty="0">
                        <a:solidFill>
                          <a:srgbClr val="5DBA00"/>
                        </a:solidFill>
                      </a:endParaRPr>
                    </a:p>
                  </a:txBody>
                  <a:tcPr/>
                </a:tc>
                <a:tc>
                  <a:txBody>
                    <a:bodyPr/>
                    <a:lstStyle/>
                    <a:p>
                      <a:pPr algn="ctr"/>
                      <a:r>
                        <a:rPr lang="en-US" sz="1800" dirty="0">
                          <a:solidFill>
                            <a:schemeClr val="tx1"/>
                          </a:solidFill>
                        </a:rPr>
                        <a:t>5</a:t>
                      </a:r>
                    </a:p>
                  </a:txBody>
                  <a:tcPr/>
                </a:tc>
                <a:extLst>
                  <a:ext uri="{0D108BD9-81ED-4DB2-BD59-A6C34878D82A}">
                    <a16:rowId xmlns:a16="http://schemas.microsoft.com/office/drawing/2014/main" val="10008"/>
                  </a:ext>
                </a:extLst>
              </a:tr>
            </a:tbl>
          </a:graphicData>
        </a:graphic>
      </p:graphicFrame>
      <p:sp>
        <p:nvSpPr>
          <p:cNvPr id="9" name="TextBox 8"/>
          <p:cNvSpPr txBox="1"/>
          <p:nvPr/>
        </p:nvSpPr>
        <p:spPr>
          <a:xfrm>
            <a:off x="1905000" y="5715001"/>
            <a:ext cx="8583488" cy="584775"/>
          </a:xfrm>
          <a:prstGeom prst="rect">
            <a:avLst/>
          </a:prstGeom>
          <a:noFill/>
        </p:spPr>
        <p:txBody>
          <a:bodyPr wrap="square" rtlCol="0">
            <a:spAutoFit/>
          </a:bodyPr>
          <a:lstStyle/>
          <a:p>
            <a:r>
              <a:rPr lang="en-US" sz="1050" dirty="0"/>
              <a:t>* AVAPS-AE protocol Dr. N. Hart, Dr. P. Murphy, Lane Fox Respiratory unit, St. Thomas’ Hospital London UK</a:t>
            </a:r>
          </a:p>
          <a:p>
            <a:r>
              <a:rPr lang="en-US" sz="1050" dirty="0">
                <a:solidFill>
                  <a:srgbClr val="00B050"/>
                </a:solidFill>
              </a:rPr>
              <a:t>* </a:t>
            </a:r>
            <a:r>
              <a:rPr lang="en-US" sz="1050" dirty="0"/>
              <a:t>AVAPS-AE Multi Center Trial protocol </a:t>
            </a:r>
            <a:r>
              <a:rPr lang="en-US" sz="1050" dirty="0" err="1"/>
              <a:t>l,Prof</a:t>
            </a:r>
            <a:r>
              <a:rPr lang="en-US" sz="1050" dirty="0"/>
              <a:t> Jean François MUIR, France</a:t>
            </a:r>
          </a:p>
          <a:p>
            <a:endParaRPr lang="en-US" sz="1100" dirty="0"/>
          </a:p>
        </p:txBody>
      </p:sp>
    </p:spTree>
    <p:extLst>
      <p:ext uri="{BB962C8B-B14F-4D97-AF65-F5344CB8AC3E}">
        <p14:creationId xmlns:p14="http://schemas.microsoft.com/office/powerpoint/2010/main" val="1027959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Tree>
    <p:extLst>
      <p:ext uri="{BB962C8B-B14F-4D97-AF65-F5344CB8AC3E}">
        <p14:creationId xmlns:p14="http://schemas.microsoft.com/office/powerpoint/2010/main" val="615018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Tree>
    <p:extLst>
      <p:ext uri="{BB962C8B-B14F-4D97-AF65-F5344CB8AC3E}">
        <p14:creationId xmlns:p14="http://schemas.microsoft.com/office/powerpoint/2010/main" val="4280747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Tree>
    <p:extLst>
      <p:ext uri="{BB962C8B-B14F-4D97-AF65-F5344CB8AC3E}">
        <p14:creationId xmlns:p14="http://schemas.microsoft.com/office/powerpoint/2010/main" val="291522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6" name="Table 95"/>
          <p:cNvGraphicFramePr>
            <a:graphicFrameLocks noGrp="1"/>
          </p:cNvGraphicFramePr>
          <p:nvPr>
            <p:extLst>
              <p:ext uri="{D42A27DB-BD31-4B8C-83A1-F6EECF244321}">
                <p14:modId xmlns:p14="http://schemas.microsoft.com/office/powerpoint/2010/main" val="3419341484"/>
              </p:ext>
            </p:extLst>
          </p:nvPr>
        </p:nvGraphicFramePr>
        <p:xfrm>
          <a:off x="1524000" y="1"/>
          <a:ext cx="9144000" cy="6171809"/>
        </p:xfrm>
        <a:graphic>
          <a:graphicData uri="http://schemas.openxmlformats.org/drawingml/2006/table">
            <a:tbl>
              <a:tblPr firstRow="1" bandRow="1">
                <a:tableStyleId>{BC89EF96-8CEA-46FF-86C4-4CE0E7609802}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87253">
                <a:tc gridSpan="5">
                  <a:txBody>
                    <a:bodyPr/>
                    <a:lstStyle/>
                    <a:p>
                      <a:pPr algn="ctr"/>
                      <a:r>
                        <a:rPr lang="en-US" sz="2400" dirty="0"/>
                        <a:t>Ideal</a:t>
                      </a:r>
                      <a:r>
                        <a:rPr lang="en-US" sz="2400" baseline="0" dirty="0"/>
                        <a:t> Body Weight Chart: Males</a:t>
                      </a:r>
                      <a:endParaRPr lang="en-US" sz="2400" baseline="0" dirty="0">
                        <a:solidFill>
                          <a:schemeClr val="bg1"/>
                        </a:solidFill>
                        <a:latin typeface="Calibri" pitchFamily="34" charset="0"/>
                        <a:cs typeface="Calibri" pitchFamily="34" charset="0"/>
                      </a:endParaRPr>
                    </a:p>
                  </a:txBody>
                  <a:tcPr marL="91444" marR="91444" marT="45707" marB="45707" anchor="ctr"/>
                </a:tc>
                <a:tc hMerge="1">
                  <a:txBody>
                    <a:bodyPr/>
                    <a:lstStyle/>
                    <a:p>
                      <a:pPr algn="ct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tc hMerge="1">
                  <a:txBody>
                    <a:bodyPr/>
                    <a:lstStyle/>
                    <a:p>
                      <a:endParaRPr lang="en-US"/>
                    </a:p>
                  </a:txBody>
                  <a:tcPr/>
                </a:tc>
                <a:tc hMerge="1">
                  <a:txBody>
                    <a:bodyPr/>
                    <a:lstStyle/>
                    <a:p>
                      <a:pPr algn="ct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extLst>
                  <a:ext uri="{0D108BD9-81ED-4DB2-BD59-A6C34878D82A}">
                    <a16:rowId xmlns:a16="http://schemas.microsoft.com/office/drawing/2014/main" val="10000"/>
                  </a:ext>
                </a:extLst>
              </a:tr>
              <a:tr h="617195">
                <a:tc>
                  <a:txBody>
                    <a:bodyPr/>
                    <a:lstStyle/>
                    <a:p>
                      <a:pPr algn="ctr"/>
                      <a:r>
                        <a:rPr lang="en-US" sz="1600" dirty="0"/>
                        <a:t>Height</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algn="ctr"/>
                      <a:r>
                        <a:rPr lang="en-US" sz="1600" dirty="0"/>
                        <a:t>Calculated</a:t>
                      </a:r>
                      <a:r>
                        <a:rPr lang="en-US" sz="1600" baseline="0" dirty="0"/>
                        <a:t> Ideal Body Weight</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Target</a:t>
                      </a:r>
                      <a:r>
                        <a:rPr lang="en-US" sz="1600" baseline="0" dirty="0"/>
                        <a:t> V</a:t>
                      </a:r>
                      <a:r>
                        <a:rPr lang="en-US" sz="1600" baseline="-25000" dirty="0"/>
                        <a:t>T</a:t>
                      </a:r>
                      <a:r>
                        <a:rPr lang="en-US" sz="1600" baseline="0" dirty="0"/>
                        <a:t> 8 mL/kg</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algn="ctr"/>
                      <a:r>
                        <a:rPr lang="en-US" sz="1600" dirty="0"/>
                        <a:t>Target</a:t>
                      </a:r>
                      <a:r>
                        <a:rPr lang="en-US" sz="1600" baseline="0" dirty="0"/>
                        <a:t> V</a:t>
                      </a:r>
                      <a:r>
                        <a:rPr lang="en-US" sz="1600" baseline="-25000" dirty="0"/>
                        <a:t>T</a:t>
                      </a:r>
                      <a:r>
                        <a:rPr lang="en-US" sz="1600" baseline="0" dirty="0"/>
                        <a:t> 10 mL/kg</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Target</a:t>
                      </a:r>
                      <a:r>
                        <a:rPr lang="en-US" sz="1600" baseline="0" dirty="0"/>
                        <a:t> V</a:t>
                      </a:r>
                      <a:r>
                        <a:rPr lang="en-US" sz="1600" baseline="-25000" dirty="0"/>
                        <a:t>T</a:t>
                      </a:r>
                      <a:r>
                        <a:rPr lang="en-US" sz="1600" baseline="0" dirty="0"/>
                        <a:t> 12mL/kg</a:t>
                      </a:r>
                      <a:endParaRPr lang="en-US" sz="1600" b="1" dirty="0">
                        <a:solidFill>
                          <a:schemeClr val="bg1"/>
                        </a:solidFill>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1"/>
                  </a:ext>
                </a:extLst>
              </a:tr>
              <a:tr h="389797">
                <a:tc>
                  <a:txBody>
                    <a:bodyPr/>
                    <a:lstStyle/>
                    <a:p>
                      <a:pPr algn="ctr"/>
                      <a:r>
                        <a:rPr lang="en-US" sz="1800" dirty="0"/>
                        <a:t>60 in / 152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50.0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500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600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2"/>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62 in / 157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54.6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440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550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 660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3"/>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64 in / 163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59.2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470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590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baseline="0" dirty="0"/>
                        <a:t>710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4"/>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65 in / 165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61.5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490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620 mL</a:t>
                      </a:r>
                      <a:endParaRPr lang="en-US" sz="1600" b="1" dirty="0">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t>740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5"/>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66 in / 168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63.8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640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770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6"/>
                  </a:ext>
                </a:extLst>
              </a:tr>
              <a:tr h="389797">
                <a:tc>
                  <a:txBody>
                    <a:bodyPr/>
                    <a:lstStyle/>
                    <a:p>
                      <a:pPr algn="ctr"/>
                      <a:r>
                        <a:rPr lang="en-US" sz="1800" dirty="0"/>
                        <a:t>67 in / 170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66.1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530 mL</a:t>
                      </a:r>
                      <a:endParaRPr lang="en-US" sz="1600" b="0" i="0" u="none" strike="noStrike" dirty="0">
                        <a:solidFill>
                          <a:srgbClr val="000000"/>
                        </a:solidFill>
                        <a:effectLst/>
                        <a:latin typeface="+mn-lt"/>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660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790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7"/>
                  </a:ext>
                </a:extLst>
              </a:tr>
              <a:tr h="389797">
                <a:tc>
                  <a:txBody>
                    <a:bodyPr/>
                    <a:lstStyle/>
                    <a:p>
                      <a:pPr algn="ctr"/>
                      <a:r>
                        <a:rPr lang="en-US" sz="1800" dirty="0"/>
                        <a:t>68</a:t>
                      </a:r>
                      <a:r>
                        <a:rPr lang="en-US" sz="1800" baseline="0" dirty="0"/>
                        <a:t> in / 173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68.4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550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680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820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8"/>
                  </a:ext>
                </a:extLst>
              </a:tr>
              <a:tr h="389797">
                <a:tc>
                  <a:txBody>
                    <a:bodyPr/>
                    <a:lstStyle/>
                    <a:p>
                      <a:pPr algn="ctr"/>
                      <a:r>
                        <a:rPr lang="en-US" sz="1800" dirty="0"/>
                        <a:t>69 in / 175</a:t>
                      </a:r>
                      <a:r>
                        <a:rPr lang="en-US" sz="1800" baseline="0" dirty="0"/>
                        <a:t>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70.7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570 mL</a:t>
                      </a:r>
                      <a:endParaRPr lang="en-US" sz="1600" b="0" i="0" u="none" strike="noStrike" dirty="0">
                        <a:solidFill>
                          <a:srgbClr val="000000"/>
                        </a:solidFill>
                        <a:effectLst/>
                        <a:latin typeface="+mn-lt"/>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710 mL</a:t>
                      </a:r>
                      <a:endParaRPr lang="en-US" sz="1600" b="1" dirty="0">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820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9"/>
                  </a:ext>
                </a:extLst>
              </a:tr>
              <a:tr h="389797">
                <a:tc>
                  <a:txBody>
                    <a:bodyPr/>
                    <a:lstStyle/>
                    <a:p>
                      <a:pPr algn="ctr"/>
                      <a:r>
                        <a:rPr lang="en-US" sz="1800" dirty="0"/>
                        <a:t>70 in / 178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73.0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580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730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850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0"/>
                  </a:ext>
                </a:extLst>
              </a:tr>
              <a:tr h="389797">
                <a:tc>
                  <a:txBody>
                    <a:bodyPr/>
                    <a:lstStyle/>
                    <a:p>
                      <a:pPr algn="ctr"/>
                      <a:r>
                        <a:rPr lang="en-US" sz="1800" dirty="0"/>
                        <a:t>71 in / 180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75.3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750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900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1"/>
                  </a:ext>
                </a:extLst>
              </a:tr>
              <a:tr h="389797">
                <a:tc>
                  <a:txBody>
                    <a:bodyPr/>
                    <a:lstStyle/>
                    <a:p>
                      <a:pPr algn="ctr"/>
                      <a:r>
                        <a:rPr lang="en-US" sz="1800" dirty="0"/>
                        <a:t>72 in / 183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77.6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620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780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930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2"/>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74 in / 188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82.2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660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820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990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3"/>
                  </a:ext>
                </a:extLst>
              </a:tr>
              <a:tr h="389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76 in / 193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baseline="0" dirty="0"/>
                        <a:t>86.8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700</a:t>
                      </a:r>
                      <a:r>
                        <a:rPr lang="en-US" sz="1600" u="none" strike="noStrike" baseline="0" dirty="0">
                          <a:effectLst/>
                        </a:rPr>
                        <a:t>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870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1040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4"/>
                  </a:ext>
                </a:extLst>
              </a:tr>
            </a:tbl>
          </a:graphicData>
        </a:graphic>
      </p:graphicFrame>
      <p:sp>
        <p:nvSpPr>
          <p:cNvPr id="2" name="TextBox 1"/>
          <p:cNvSpPr txBox="1"/>
          <p:nvPr/>
        </p:nvSpPr>
        <p:spPr>
          <a:xfrm>
            <a:off x="2362200" y="6213560"/>
            <a:ext cx="2699792" cy="507831"/>
          </a:xfrm>
          <a:prstGeom prst="rect">
            <a:avLst/>
          </a:prstGeom>
          <a:solidFill>
            <a:schemeClr val="bg1"/>
          </a:solidFill>
        </p:spPr>
        <p:txBody>
          <a:bodyPr wrap="square" rtlCol="0">
            <a:spAutoFit/>
          </a:bodyPr>
          <a:lstStyle/>
          <a:p>
            <a:r>
              <a:rPr lang="en-US" sz="900" b="1" dirty="0">
                <a:latin typeface="Calibri" pitchFamily="34" charset="0"/>
                <a:cs typeface="Calibri" pitchFamily="34" charset="0"/>
              </a:rPr>
              <a:t>Ideal Body Weight Reference: </a:t>
            </a:r>
          </a:p>
          <a:p>
            <a:r>
              <a:rPr lang="en-US" sz="900" dirty="0">
                <a:latin typeface="Calibri" pitchFamily="34" charset="0"/>
                <a:cs typeface="Calibri" pitchFamily="34" charset="0"/>
              </a:rPr>
              <a:t>Merck Manual “Critical Care Medicine: Respiratory Failure and Mechanical Ventilation”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6213560"/>
            <a:ext cx="24288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798281"/>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6" name="Table 95"/>
          <p:cNvGraphicFramePr>
            <a:graphicFrameLocks noGrp="1"/>
          </p:cNvGraphicFramePr>
          <p:nvPr>
            <p:extLst>
              <p:ext uri="{D42A27DB-BD31-4B8C-83A1-F6EECF244321}">
                <p14:modId xmlns:p14="http://schemas.microsoft.com/office/powerpoint/2010/main" val="1712657672"/>
              </p:ext>
            </p:extLst>
          </p:nvPr>
        </p:nvGraphicFramePr>
        <p:xfrm>
          <a:off x="1524000" y="0"/>
          <a:ext cx="9144000" cy="6213808"/>
        </p:xfrm>
        <a:graphic>
          <a:graphicData uri="http://schemas.openxmlformats.org/drawingml/2006/table">
            <a:tbl>
              <a:tblPr firstRow="1" bandRow="1">
                <a:tableStyleId>{BC89EF96-8CEA-46FF-86C4-4CE0E7609802}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534866">
                <a:tc gridSpan="5">
                  <a:txBody>
                    <a:bodyPr/>
                    <a:lstStyle/>
                    <a:p>
                      <a:pPr algn="ctr"/>
                      <a:r>
                        <a:rPr lang="en-US" sz="2400" dirty="0"/>
                        <a:t>Ideal</a:t>
                      </a:r>
                      <a:r>
                        <a:rPr lang="en-US" sz="2400" baseline="0" dirty="0"/>
                        <a:t> Body Weight Chart: Females</a:t>
                      </a:r>
                      <a:endParaRPr lang="en-US" sz="2400" baseline="0" dirty="0">
                        <a:solidFill>
                          <a:schemeClr val="bg1"/>
                        </a:solidFill>
                        <a:latin typeface="Calibri" pitchFamily="34" charset="0"/>
                        <a:cs typeface="Calibri" pitchFamily="34" charset="0"/>
                      </a:endParaRPr>
                    </a:p>
                  </a:txBody>
                  <a:tcPr marL="91444" marR="91444" marT="45707" marB="45707" anchor="ctr"/>
                </a:tc>
                <a:tc hMerge="1">
                  <a:txBody>
                    <a:bodyPr/>
                    <a:lstStyle/>
                    <a:p>
                      <a:pPr algn="ct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tc hMerge="1">
                  <a:txBody>
                    <a:bodyPr/>
                    <a:lstStyle/>
                    <a:p>
                      <a:endParaRPr lang="en-US"/>
                    </a:p>
                  </a:txBody>
                  <a:tcPr/>
                </a:tc>
                <a:tc hMerge="1">
                  <a:txBody>
                    <a:bodyPr/>
                    <a:lstStyle/>
                    <a:p>
                      <a:pPr algn="ct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Calibri" pitchFamily="34" charset="0"/>
                        <a:cs typeface="Calibri" pitchFamily="34" charset="0"/>
                      </a:endParaRPr>
                    </a:p>
                  </a:txBody>
                  <a:tcPr marL="91444" marR="91444" marT="45707" marB="45707">
                    <a:solidFill>
                      <a:srgbClr val="002060"/>
                    </a:solidFill>
                  </a:tcPr>
                </a:tc>
                <a:extLst>
                  <a:ext uri="{0D108BD9-81ED-4DB2-BD59-A6C34878D82A}">
                    <a16:rowId xmlns:a16="http://schemas.microsoft.com/office/drawing/2014/main" val="10000"/>
                  </a:ext>
                </a:extLst>
              </a:tr>
              <a:tr h="616586">
                <a:tc>
                  <a:txBody>
                    <a:bodyPr/>
                    <a:lstStyle/>
                    <a:p>
                      <a:pPr algn="ctr"/>
                      <a:r>
                        <a:rPr lang="en-US" sz="1600" dirty="0"/>
                        <a:t>Height</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algn="ctr"/>
                      <a:r>
                        <a:rPr lang="en-US" sz="1600" dirty="0"/>
                        <a:t>Calculated</a:t>
                      </a:r>
                      <a:r>
                        <a:rPr lang="en-US" sz="1600" baseline="0" dirty="0"/>
                        <a:t> Ideal Body Weight</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Target</a:t>
                      </a:r>
                      <a:r>
                        <a:rPr lang="en-US" sz="1600" baseline="0" dirty="0"/>
                        <a:t> V</a:t>
                      </a:r>
                      <a:r>
                        <a:rPr lang="en-US" sz="1600" baseline="-25000" dirty="0"/>
                        <a:t>T</a:t>
                      </a:r>
                      <a:r>
                        <a:rPr lang="en-US" sz="1600" baseline="0" dirty="0"/>
                        <a:t> 8 mL/kg</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algn="ctr"/>
                      <a:r>
                        <a:rPr lang="en-US" sz="1600" dirty="0"/>
                        <a:t>Target</a:t>
                      </a:r>
                      <a:r>
                        <a:rPr lang="en-US" sz="1600" baseline="0" dirty="0"/>
                        <a:t> V</a:t>
                      </a:r>
                      <a:r>
                        <a:rPr lang="en-US" sz="1600" baseline="-25000" dirty="0"/>
                        <a:t>T</a:t>
                      </a:r>
                      <a:r>
                        <a:rPr lang="en-US" sz="1600" baseline="0" dirty="0"/>
                        <a:t> 10 mL/kg</a:t>
                      </a:r>
                      <a:endParaRPr lang="en-US" sz="1600" b="1" dirty="0">
                        <a:solidFill>
                          <a:schemeClr val="bg1"/>
                        </a:solidFill>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Target</a:t>
                      </a:r>
                      <a:r>
                        <a:rPr lang="en-US" sz="1600" baseline="0" dirty="0"/>
                        <a:t> V</a:t>
                      </a:r>
                      <a:r>
                        <a:rPr lang="en-US" sz="1600" baseline="-25000" dirty="0"/>
                        <a:t>T</a:t>
                      </a:r>
                      <a:r>
                        <a:rPr lang="en-US" sz="1600" baseline="0" dirty="0"/>
                        <a:t> 12mL/kg</a:t>
                      </a:r>
                      <a:endParaRPr lang="en-US" sz="1600" b="1" dirty="0">
                        <a:solidFill>
                          <a:schemeClr val="bg1"/>
                        </a:solidFill>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1"/>
                  </a:ext>
                </a:extLst>
              </a:tr>
              <a:tr h="389412">
                <a:tc>
                  <a:txBody>
                    <a:bodyPr/>
                    <a:lstStyle/>
                    <a:p>
                      <a:pPr algn="ctr"/>
                      <a:r>
                        <a:rPr lang="en-US" sz="1800" dirty="0"/>
                        <a:t>58 in / 147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40.9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410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490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2"/>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59 in / 150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43.2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440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430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520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3"/>
                  </a:ext>
                </a:extLst>
              </a:tr>
              <a:tr h="389412">
                <a:tc>
                  <a:txBody>
                    <a:bodyPr/>
                    <a:lstStyle/>
                    <a:p>
                      <a:pPr algn="ctr"/>
                      <a:r>
                        <a:rPr lang="en-US" sz="1800" dirty="0"/>
                        <a:t>60 in / 152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45.5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470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460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550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4"/>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61 in / 155 cm</a:t>
                      </a:r>
                      <a:endParaRPr lang="en-US" sz="1800" b="1" dirty="0">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47.8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490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480 mL</a:t>
                      </a:r>
                      <a:endParaRPr lang="en-US" sz="1600" b="1" dirty="0">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570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5"/>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62 in / 157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50.1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500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600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6"/>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63 in / 160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52.4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530 mL</a:t>
                      </a:r>
                      <a:endParaRPr lang="en-US" sz="1600" b="0" i="0" u="none" strike="noStrike" dirty="0">
                        <a:solidFill>
                          <a:srgbClr val="000000"/>
                        </a:solidFill>
                        <a:effectLst/>
                        <a:latin typeface="+mn-lt"/>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520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630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7"/>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64 in / 163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54.7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550 mL</a:t>
                      </a:r>
                      <a:endParaRPr lang="en-US" sz="1600" b="0" i="0" u="none" strike="noStrike" dirty="0">
                        <a:solidFill>
                          <a:srgbClr val="000000"/>
                        </a:solidFill>
                        <a:effectLst/>
                        <a:latin typeface="+mn-lt"/>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550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660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8"/>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65 in / 165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57.0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570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570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680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09"/>
                  </a:ext>
                </a:extLst>
              </a:tr>
              <a:tr h="3894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66 in / 168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59.3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580 mL</a:t>
                      </a:r>
                      <a:endParaRPr lang="en-US" sz="1600" b="0" i="0" u="none" strike="noStrike" dirty="0">
                        <a:solidFill>
                          <a:srgbClr val="000000"/>
                        </a:solidFill>
                        <a:effectLst/>
                        <a:latin typeface="+mn-lt"/>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590</a:t>
                      </a:r>
                      <a:r>
                        <a:rPr lang="en-US" sz="1600" baseline="0" dirty="0"/>
                        <a:t> mL</a:t>
                      </a:r>
                      <a:endParaRPr lang="en-US" sz="1600" b="1" dirty="0">
                        <a:latin typeface="Calibri" pitchFamily="34" charset="0"/>
                        <a:cs typeface="Calibri" pitchFamily="34" charset="0"/>
                      </a:endParaRPr>
                    </a:p>
                  </a:txBody>
                  <a:tcPr marL="91444" marR="91444" marT="45707" marB="4570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710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0"/>
                  </a:ext>
                </a:extLst>
              </a:tr>
              <a:tr h="389412">
                <a:tc>
                  <a:txBody>
                    <a:bodyPr/>
                    <a:lstStyle/>
                    <a:p>
                      <a:pPr algn="ctr"/>
                      <a:r>
                        <a:rPr lang="en-US" sz="1800" dirty="0"/>
                        <a:t>67 in / 170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61.6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600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620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740</a:t>
                      </a:r>
                      <a:r>
                        <a:rPr lang="en-US" sz="1600" baseline="0" dirty="0"/>
                        <a:t>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1"/>
                  </a:ext>
                </a:extLst>
              </a:tr>
              <a:tr h="389412">
                <a:tc>
                  <a:txBody>
                    <a:bodyPr/>
                    <a:lstStyle/>
                    <a:p>
                      <a:pPr algn="ctr"/>
                      <a:r>
                        <a:rPr lang="en-US" sz="1800" dirty="0"/>
                        <a:t>68</a:t>
                      </a:r>
                      <a:r>
                        <a:rPr lang="en-US" sz="1800" baseline="0" dirty="0"/>
                        <a:t> in / 173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63.9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620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640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770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2"/>
                  </a:ext>
                </a:extLst>
              </a:tr>
              <a:tr h="389412">
                <a:tc>
                  <a:txBody>
                    <a:bodyPr/>
                    <a:lstStyle/>
                    <a:p>
                      <a:pPr algn="ctr"/>
                      <a:r>
                        <a:rPr lang="en-US" sz="1800" dirty="0"/>
                        <a:t>69 in / 175</a:t>
                      </a:r>
                      <a:r>
                        <a:rPr lang="en-US" sz="1800" baseline="0" dirty="0"/>
                        <a:t>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66.2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660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660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790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3"/>
                  </a:ext>
                </a:extLst>
              </a:tr>
              <a:tr h="389412">
                <a:tc>
                  <a:txBody>
                    <a:bodyPr/>
                    <a:lstStyle/>
                    <a:p>
                      <a:pPr algn="ctr"/>
                      <a:r>
                        <a:rPr lang="en-US" sz="1800" dirty="0"/>
                        <a:t>70 in / 178 cm</a:t>
                      </a:r>
                      <a:endParaRPr lang="en-US" sz="1800" b="1" dirty="0">
                        <a:latin typeface="Calibri" pitchFamily="34" charset="0"/>
                        <a:cs typeface="Calibri" pitchFamily="34" charset="0"/>
                      </a:endParaRPr>
                    </a:p>
                  </a:txBody>
                  <a:tcPr marL="91444" marR="91444" marT="45707" marB="45707"/>
                </a:tc>
                <a:tc>
                  <a:txBody>
                    <a:bodyPr/>
                    <a:lstStyle/>
                    <a:p>
                      <a:pPr algn="ctr"/>
                      <a:r>
                        <a:rPr lang="en-US" sz="1600" dirty="0"/>
                        <a:t>68.5 kg</a:t>
                      </a:r>
                      <a:endParaRPr lang="en-US" sz="1600" b="1" dirty="0">
                        <a:latin typeface="Calibri" pitchFamily="34" charset="0"/>
                        <a:cs typeface="Calibri" pitchFamily="34" charset="0"/>
                      </a:endParaRPr>
                    </a:p>
                  </a:txBody>
                  <a:tcPr marL="91444" marR="91444" marT="45707" marB="45707"/>
                </a:tc>
                <a:tc>
                  <a:txBody>
                    <a:bodyPr/>
                    <a:lstStyle/>
                    <a:p>
                      <a:pPr algn="ctr" fontAlgn="t"/>
                      <a:r>
                        <a:rPr lang="en-US" sz="1600" u="none" strike="noStrike" dirty="0">
                          <a:effectLst/>
                        </a:rPr>
                        <a:t>700</a:t>
                      </a:r>
                      <a:r>
                        <a:rPr lang="en-US" sz="1600" u="none" strike="noStrike" baseline="0" dirty="0">
                          <a:effectLst/>
                        </a:rPr>
                        <a:t> mL</a:t>
                      </a:r>
                      <a:endParaRPr lang="en-US" sz="1600" b="0" i="0" u="none" strike="noStrike" dirty="0">
                        <a:solidFill>
                          <a:srgbClr val="000000"/>
                        </a:solidFill>
                        <a:effectLst/>
                        <a:latin typeface="+mn-lt"/>
                      </a:endParaRPr>
                    </a:p>
                  </a:txBody>
                  <a:tcPr marL="9525" marR="9525" marT="9525" marB="0"/>
                </a:tc>
                <a:tc>
                  <a:txBody>
                    <a:bodyPr/>
                    <a:lstStyle/>
                    <a:p>
                      <a:pPr algn="ctr"/>
                      <a:r>
                        <a:rPr lang="en-US" sz="1600" dirty="0"/>
                        <a:t>690 mL</a:t>
                      </a:r>
                      <a:endParaRPr lang="en-US" sz="1600" b="1" dirty="0">
                        <a:latin typeface="Calibri" pitchFamily="34" charset="0"/>
                        <a:cs typeface="Calibri" pitchFamily="34" charset="0"/>
                      </a:endParaRPr>
                    </a:p>
                  </a:txBody>
                  <a:tcPr marL="91444" marR="91444" marT="45707" marB="45707"/>
                </a:tc>
                <a:tc>
                  <a:txBody>
                    <a:bodyPr/>
                    <a:lstStyle/>
                    <a:p>
                      <a:pPr algn="ctr"/>
                      <a:r>
                        <a:rPr lang="en-US" sz="1600" dirty="0"/>
                        <a:t>820 mL</a:t>
                      </a:r>
                      <a:endParaRPr lang="en-US" sz="1600" b="1" dirty="0">
                        <a:latin typeface="Calibri" pitchFamily="34" charset="0"/>
                        <a:cs typeface="Calibri" pitchFamily="34" charset="0"/>
                      </a:endParaRPr>
                    </a:p>
                  </a:txBody>
                  <a:tcPr marL="91444" marR="91444" marT="45707" marB="45707"/>
                </a:tc>
                <a:extLst>
                  <a:ext uri="{0D108BD9-81ED-4DB2-BD59-A6C34878D82A}">
                    <a16:rowId xmlns:a16="http://schemas.microsoft.com/office/drawing/2014/main" val="10014"/>
                  </a:ext>
                </a:extLst>
              </a:tr>
            </a:tbl>
          </a:graphicData>
        </a:graphic>
      </p:graphicFrame>
      <p:sp>
        <p:nvSpPr>
          <p:cNvPr id="2" name="TextBox 1"/>
          <p:cNvSpPr txBox="1"/>
          <p:nvPr/>
        </p:nvSpPr>
        <p:spPr>
          <a:xfrm>
            <a:off x="2038350" y="6213814"/>
            <a:ext cx="2699792" cy="507831"/>
          </a:xfrm>
          <a:prstGeom prst="rect">
            <a:avLst/>
          </a:prstGeom>
          <a:solidFill>
            <a:schemeClr val="bg1"/>
          </a:solidFill>
        </p:spPr>
        <p:txBody>
          <a:bodyPr wrap="square" rtlCol="0">
            <a:spAutoFit/>
          </a:bodyPr>
          <a:lstStyle/>
          <a:p>
            <a:r>
              <a:rPr lang="en-US" sz="900" b="1" dirty="0">
                <a:latin typeface="Calibri" pitchFamily="34" charset="0"/>
                <a:cs typeface="Calibri" pitchFamily="34" charset="0"/>
              </a:rPr>
              <a:t>Ideal Body Weight Reference: </a:t>
            </a:r>
          </a:p>
          <a:p>
            <a:r>
              <a:rPr lang="en-US" sz="900" dirty="0">
                <a:latin typeface="Calibri" pitchFamily="34" charset="0"/>
                <a:cs typeface="Calibri" pitchFamily="34" charset="0"/>
              </a:rPr>
              <a:t>Merck Manual “Critical Care Medicine: Respiratory Failure and Mechanical Ventilation”</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6350170"/>
            <a:ext cx="24574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10435"/>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05" y="0"/>
            <a:ext cx="11228591" cy="6858000"/>
          </a:xfrm>
          <a:prstGeom prst="rect">
            <a:avLst/>
          </a:prstGeom>
        </p:spPr>
      </p:pic>
    </p:spTree>
    <p:extLst>
      <p:ext uri="{BB962C8B-B14F-4D97-AF65-F5344CB8AC3E}">
        <p14:creationId xmlns:p14="http://schemas.microsoft.com/office/powerpoint/2010/main" val="2912411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841" y="0"/>
            <a:ext cx="8780318" cy="6858000"/>
          </a:xfrm>
          <a:prstGeom prst="rect">
            <a:avLst/>
          </a:prstGeom>
        </p:spPr>
      </p:pic>
      <p:sp>
        <p:nvSpPr>
          <p:cNvPr id="3" name="Rectangle 2"/>
          <p:cNvSpPr/>
          <p:nvPr/>
        </p:nvSpPr>
        <p:spPr>
          <a:xfrm>
            <a:off x="2167931" y="2308860"/>
            <a:ext cx="3729949" cy="2440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637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989" y="0"/>
            <a:ext cx="8796022" cy="6858000"/>
          </a:xfrm>
          <a:prstGeom prst="rect">
            <a:avLst/>
          </a:prstGeom>
        </p:spPr>
      </p:pic>
      <p:sp>
        <p:nvSpPr>
          <p:cNvPr id="4" name="Rectangle 3"/>
          <p:cNvSpPr/>
          <p:nvPr/>
        </p:nvSpPr>
        <p:spPr>
          <a:xfrm>
            <a:off x="2423160" y="3171825"/>
            <a:ext cx="7612380"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423160" y="3720465"/>
            <a:ext cx="7612380" cy="2217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569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9" y="0"/>
            <a:ext cx="11831162" cy="6858000"/>
          </a:xfrm>
          <a:prstGeom prst="rect">
            <a:avLst/>
          </a:prstGeom>
        </p:spPr>
      </p:pic>
      <p:sp>
        <p:nvSpPr>
          <p:cNvPr id="3" name="Rectangle 2"/>
          <p:cNvSpPr/>
          <p:nvPr/>
        </p:nvSpPr>
        <p:spPr>
          <a:xfrm>
            <a:off x="1813601" y="2937510"/>
            <a:ext cx="9639259" cy="2623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87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4B32-520B-4F2B-B3F6-84FB3C4307A5}"/>
              </a:ext>
            </a:extLst>
          </p:cNvPr>
          <p:cNvSpPr>
            <a:spLocks noGrp="1"/>
          </p:cNvSpPr>
          <p:nvPr>
            <p:ph type="title"/>
          </p:nvPr>
        </p:nvSpPr>
        <p:spPr/>
        <p:txBody>
          <a:bodyPr/>
          <a:lstStyle/>
          <a:p>
            <a:r>
              <a:rPr lang="en-US" dirty="0"/>
              <a:t>AVAPS-AE: What Is It?</a:t>
            </a:r>
          </a:p>
        </p:txBody>
      </p:sp>
      <p:sp>
        <p:nvSpPr>
          <p:cNvPr id="3" name="Content Placeholder 2">
            <a:extLst>
              <a:ext uri="{FF2B5EF4-FFF2-40B4-BE49-F238E27FC236}">
                <a16:creationId xmlns:a16="http://schemas.microsoft.com/office/drawing/2014/main" id="{1952FBFD-3834-47BE-A61A-D1B19190899B}"/>
              </a:ext>
            </a:extLst>
          </p:cNvPr>
          <p:cNvSpPr>
            <a:spLocks noGrp="1"/>
          </p:cNvSpPr>
          <p:nvPr>
            <p:ph idx="1"/>
          </p:nvPr>
        </p:nvSpPr>
        <p:spPr/>
        <p:txBody>
          <a:bodyPr>
            <a:normAutofit fontScale="92500"/>
          </a:bodyPr>
          <a:lstStyle/>
          <a:p>
            <a:pPr marL="0" indent="0">
              <a:buNone/>
            </a:pPr>
            <a:r>
              <a:rPr lang="en-US" dirty="0"/>
              <a:t>Auto-titration mode of noninvasive ventilation (NIV) designed to better treat respiratory insufficiency patients in the hospital and homecare environments</a:t>
            </a:r>
          </a:p>
          <a:p>
            <a:r>
              <a:rPr lang="en-US" dirty="0">
                <a:cs typeface="Arial"/>
              </a:rPr>
              <a:t>Proven performance of AVAPS</a:t>
            </a:r>
          </a:p>
          <a:p>
            <a:pPr marL="0" indent="0">
              <a:buNone/>
            </a:pPr>
            <a:r>
              <a:rPr lang="en-US" sz="2400" dirty="0"/>
              <a:t>    </a:t>
            </a:r>
            <a:r>
              <a:rPr lang="en-US" sz="2400" dirty="0">
                <a:cs typeface="Arial"/>
              </a:rPr>
              <a:t>– Maintains </a:t>
            </a:r>
            <a:r>
              <a:rPr lang="en-US" sz="2400" dirty="0">
                <a:solidFill>
                  <a:srgbClr val="0070C0"/>
                </a:solidFill>
                <a:cs typeface="Arial"/>
              </a:rPr>
              <a:t>targeted tidal volume</a:t>
            </a:r>
          </a:p>
          <a:p>
            <a:r>
              <a:rPr lang="en-US" dirty="0">
                <a:cs typeface="Arial"/>
              </a:rPr>
              <a:t>Auto EPAP</a:t>
            </a:r>
          </a:p>
          <a:p>
            <a:pPr marL="0" indent="0">
              <a:buNone/>
            </a:pPr>
            <a:r>
              <a:rPr lang="en-US" sz="2400" dirty="0">
                <a:cs typeface="Arial"/>
              </a:rPr>
              <a:t>    – Maintains</a:t>
            </a:r>
            <a:r>
              <a:rPr lang="en-US" sz="2400" dirty="0">
                <a:solidFill>
                  <a:srgbClr val="0070C0"/>
                </a:solidFill>
                <a:cs typeface="Arial"/>
              </a:rPr>
              <a:t> patent upper airway </a:t>
            </a:r>
            <a:br>
              <a:rPr lang="en-US" sz="2400" dirty="0">
                <a:solidFill>
                  <a:srgbClr val="0070C0"/>
                </a:solidFill>
                <a:cs typeface="Arial"/>
              </a:rPr>
            </a:br>
            <a:r>
              <a:rPr lang="en-US" sz="2400" dirty="0">
                <a:solidFill>
                  <a:srgbClr val="0070C0"/>
                </a:solidFill>
                <a:cs typeface="Arial"/>
              </a:rPr>
              <a:t>       </a:t>
            </a:r>
            <a:r>
              <a:rPr lang="en-US" sz="2400" dirty="0">
                <a:cs typeface="Arial"/>
              </a:rPr>
              <a:t>at comfortable pressure</a:t>
            </a:r>
          </a:p>
          <a:p>
            <a:r>
              <a:rPr lang="en-US" dirty="0">
                <a:cs typeface="Arial"/>
              </a:rPr>
              <a:t>Auto backup rate</a:t>
            </a:r>
          </a:p>
          <a:p>
            <a:pPr marL="0" indent="0">
              <a:buNone/>
            </a:pPr>
            <a:r>
              <a:rPr lang="en-US" sz="2400" dirty="0">
                <a:cs typeface="Arial"/>
              </a:rPr>
              <a:t>    – </a:t>
            </a:r>
            <a:r>
              <a:rPr lang="en-US" sz="2400" dirty="0">
                <a:solidFill>
                  <a:srgbClr val="0070C0"/>
                </a:solidFill>
                <a:cs typeface="Arial"/>
              </a:rPr>
              <a:t>Applies an auto backup rate </a:t>
            </a:r>
            <a:br>
              <a:rPr lang="en-US" sz="2400" dirty="0">
                <a:solidFill>
                  <a:srgbClr val="0070C0"/>
                </a:solidFill>
                <a:cs typeface="Arial"/>
              </a:rPr>
            </a:br>
            <a:r>
              <a:rPr lang="en-US" sz="2400" dirty="0">
                <a:solidFill>
                  <a:srgbClr val="0070C0"/>
                </a:solidFill>
                <a:cs typeface="Arial"/>
              </a:rPr>
              <a:t>       </a:t>
            </a:r>
            <a:r>
              <a:rPr lang="en-US" sz="2400" dirty="0">
                <a:cs typeface="Arial"/>
              </a:rPr>
              <a:t>near a patient’s resting rate</a:t>
            </a:r>
          </a:p>
        </p:txBody>
      </p:sp>
      <p:pic>
        <p:nvPicPr>
          <p:cNvPr id="4" name="Picture 3">
            <a:extLst>
              <a:ext uri="{FF2B5EF4-FFF2-40B4-BE49-F238E27FC236}">
                <a16:creationId xmlns:a16="http://schemas.microsoft.com/office/drawing/2014/main" id="{5BCD6241-F5C1-465B-A782-6CFBABEF9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976563"/>
            <a:ext cx="5594630" cy="3200400"/>
          </a:xfrm>
          <a:prstGeom prst="rect">
            <a:avLst/>
          </a:prstGeom>
        </p:spPr>
      </p:pic>
      <p:pic>
        <p:nvPicPr>
          <p:cNvPr id="6" name="Picture 5" descr="A close up of a car&#10;&#10;Description automatically generated">
            <a:extLst>
              <a:ext uri="{FF2B5EF4-FFF2-40B4-BE49-F238E27FC236}">
                <a16:creationId xmlns:a16="http://schemas.microsoft.com/office/drawing/2014/main" id="{C1F785E4-562A-463F-B835-9D23D235E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677" y="2610803"/>
            <a:ext cx="5403275" cy="3566160"/>
          </a:xfrm>
          <a:prstGeom prst="rect">
            <a:avLst/>
          </a:prstGeom>
        </p:spPr>
      </p:pic>
    </p:spTree>
    <p:extLst>
      <p:ext uri="{BB962C8B-B14F-4D97-AF65-F5344CB8AC3E}">
        <p14:creationId xmlns:p14="http://schemas.microsoft.com/office/powerpoint/2010/main" val="403867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473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718" y="103237"/>
            <a:ext cx="4668956" cy="2743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48" y="11797"/>
            <a:ext cx="4990283" cy="29260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382" y="3104698"/>
            <a:ext cx="5028413" cy="2286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1181" y="5303520"/>
            <a:ext cx="6880819" cy="1554480"/>
          </a:xfrm>
          <a:prstGeom prst="rect">
            <a:avLst/>
          </a:prstGeom>
        </p:spPr>
      </p:pic>
      <p:sp>
        <p:nvSpPr>
          <p:cNvPr id="10" name="Rectangle 9"/>
          <p:cNvSpPr/>
          <p:nvPr/>
        </p:nvSpPr>
        <p:spPr>
          <a:xfrm>
            <a:off x="5311181" y="6503670"/>
            <a:ext cx="6821764" cy="291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1495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795" y="0"/>
            <a:ext cx="7996409" cy="6858000"/>
          </a:xfrm>
          <a:prstGeom prst="rect">
            <a:avLst/>
          </a:prstGeom>
        </p:spPr>
      </p:pic>
      <p:sp>
        <p:nvSpPr>
          <p:cNvPr id="3" name="Rectangle 2"/>
          <p:cNvSpPr/>
          <p:nvPr/>
        </p:nvSpPr>
        <p:spPr>
          <a:xfrm>
            <a:off x="4011930" y="2434590"/>
            <a:ext cx="1737360" cy="11029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671086" y="2877502"/>
            <a:ext cx="1964404" cy="12658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056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63" y="0"/>
            <a:ext cx="10370874" cy="6858000"/>
          </a:xfrm>
          <a:prstGeom prst="rect">
            <a:avLst/>
          </a:prstGeom>
        </p:spPr>
      </p:pic>
      <p:sp>
        <p:nvSpPr>
          <p:cNvPr id="3" name="Rectangle 2"/>
          <p:cNvSpPr/>
          <p:nvPr/>
        </p:nvSpPr>
        <p:spPr>
          <a:xfrm>
            <a:off x="1493561" y="5795010"/>
            <a:ext cx="4438609" cy="782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6282731" y="5640706"/>
            <a:ext cx="4404319" cy="765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758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2080548"/>
            <a:ext cx="12161520" cy="2696905"/>
          </a:xfrm>
          <a:prstGeom prst="rect">
            <a:avLst/>
          </a:prstGeom>
        </p:spPr>
      </p:pic>
    </p:spTree>
    <p:extLst>
      <p:ext uri="{BB962C8B-B14F-4D97-AF65-F5344CB8AC3E}">
        <p14:creationId xmlns:p14="http://schemas.microsoft.com/office/powerpoint/2010/main" val="1995451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6347" y="20659"/>
            <a:ext cx="5719306" cy="6816681"/>
          </a:xfrm>
          <a:prstGeom prst="rect">
            <a:avLst/>
          </a:prstGeom>
        </p:spPr>
      </p:pic>
    </p:spTree>
    <p:extLst>
      <p:ext uri="{BB962C8B-B14F-4D97-AF65-F5344CB8AC3E}">
        <p14:creationId xmlns:p14="http://schemas.microsoft.com/office/powerpoint/2010/main" val="922564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212" y="0"/>
            <a:ext cx="7115576" cy="6858000"/>
          </a:xfrm>
          <a:prstGeom prst="rect">
            <a:avLst/>
          </a:prstGeom>
        </p:spPr>
      </p:pic>
    </p:spTree>
    <p:extLst>
      <p:ext uri="{BB962C8B-B14F-4D97-AF65-F5344CB8AC3E}">
        <p14:creationId xmlns:p14="http://schemas.microsoft.com/office/powerpoint/2010/main" val="3886647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045368" y="2043663"/>
            <a:ext cx="6105194" cy="2031055"/>
          </a:xfrm>
        </p:spPr>
        <p:txBody>
          <a:bodyPr>
            <a:normAutofit/>
          </a:bodyPr>
          <a:lstStyle/>
          <a:p>
            <a:r>
              <a:rPr lang="en-US">
                <a:solidFill>
                  <a:srgbClr val="FFFFFF"/>
                </a:solidFill>
              </a:rPr>
              <a:t>Troubleshooting</a:t>
            </a:r>
          </a:p>
        </p:txBody>
      </p:sp>
      <p:sp>
        <p:nvSpPr>
          <p:cNvPr id="5" name="Subtitle 4"/>
          <p:cNvSpPr>
            <a:spLocks noGrp="1"/>
          </p:cNvSpPr>
          <p:nvPr>
            <p:ph type="subTitle" idx="1"/>
          </p:nvPr>
        </p:nvSpPr>
        <p:spPr>
          <a:xfrm>
            <a:off x="3045368" y="4074718"/>
            <a:ext cx="6105194" cy="682079"/>
          </a:xfrm>
        </p:spPr>
        <p:txBody>
          <a:bodyPr>
            <a:normAutofit/>
          </a:bodyPr>
          <a:lstStyle/>
          <a:p>
            <a:endParaRPr lang="en-US">
              <a:solidFill>
                <a:srgbClr val="FFFFFF"/>
              </a:solidFill>
            </a:endParaRPr>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62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7160"/>
            <a:ext cx="12192000" cy="4943680"/>
          </a:xfrm>
          <a:prstGeom prst="rect">
            <a:avLst/>
          </a:prstGeom>
        </p:spPr>
      </p:pic>
    </p:spTree>
    <p:extLst>
      <p:ext uri="{BB962C8B-B14F-4D97-AF65-F5344CB8AC3E}">
        <p14:creationId xmlns:p14="http://schemas.microsoft.com/office/powerpoint/2010/main" val="1001140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420"/>
            <a:ext cx="12192000" cy="4557159"/>
          </a:xfrm>
          <a:prstGeom prst="rect">
            <a:avLst/>
          </a:prstGeom>
        </p:spPr>
      </p:pic>
    </p:spTree>
    <p:extLst>
      <p:ext uri="{BB962C8B-B14F-4D97-AF65-F5344CB8AC3E}">
        <p14:creationId xmlns:p14="http://schemas.microsoft.com/office/powerpoint/2010/main" val="3050234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1487"/>
            <a:ext cx="12192000" cy="5355025"/>
          </a:xfrm>
          <a:prstGeom prst="rect">
            <a:avLst/>
          </a:prstGeom>
        </p:spPr>
      </p:pic>
    </p:spTree>
    <p:extLst>
      <p:ext uri="{BB962C8B-B14F-4D97-AF65-F5344CB8AC3E}">
        <p14:creationId xmlns:p14="http://schemas.microsoft.com/office/powerpoint/2010/main" val="18345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878" y="0"/>
            <a:ext cx="11300245" cy="6858000"/>
          </a:xfrm>
          <a:prstGeom prst="rect">
            <a:avLst/>
          </a:prstGeom>
        </p:spPr>
      </p:pic>
    </p:spTree>
    <p:extLst>
      <p:ext uri="{BB962C8B-B14F-4D97-AF65-F5344CB8AC3E}">
        <p14:creationId xmlns:p14="http://schemas.microsoft.com/office/powerpoint/2010/main" val="1812738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8781"/>
            <a:ext cx="12192000" cy="4900438"/>
          </a:xfrm>
          <a:prstGeom prst="rect">
            <a:avLst/>
          </a:prstGeom>
        </p:spPr>
      </p:pic>
    </p:spTree>
    <p:extLst>
      <p:ext uri="{BB962C8B-B14F-4D97-AF65-F5344CB8AC3E}">
        <p14:creationId xmlns:p14="http://schemas.microsoft.com/office/powerpoint/2010/main" val="3485117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30" y="0"/>
            <a:ext cx="11073741" cy="6858000"/>
          </a:xfrm>
          <a:prstGeom prst="rect">
            <a:avLst/>
          </a:prstGeom>
        </p:spPr>
      </p:pic>
    </p:spTree>
    <p:extLst>
      <p:ext uri="{BB962C8B-B14F-4D97-AF65-F5344CB8AC3E}">
        <p14:creationId xmlns:p14="http://schemas.microsoft.com/office/powerpoint/2010/main" val="2691611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44" y="0"/>
            <a:ext cx="11022112" cy="6858000"/>
          </a:xfrm>
          <a:prstGeom prst="rect">
            <a:avLst/>
          </a:prstGeom>
        </p:spPr>
      </p:pic>
    </p:spTree>
    <p:extLst>
      <p:ext uri="{BB962C8B-B14F-4D97-AF65-F5344CB8AC3E}">
        <p14:creationId xmlns:p14="http://schemas.microsoft.com/office/powerpoint/2010/main" val="3416249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normAutofit/>
          </a:bodyPr>
          <a:lstStyle/>
          <a:p>
            <a:r>
              <a:rPr lang="en-US" dirty="0"/>
              <a:t>AVAPS is </a:t>
            </a:r>
            <a:r>
              <a:rPr lang="en-US" dirty="0">
                <a:solidFill>
                  <a:srgbClr val="C00000"/>
                </a:solidFill>
              </a:rPr>
              <a:t>NOT recommended </a:t>
            </a:r>
            <a:r>
              <a:rPr lang="en-US" dirty="0"/>
              <a:t>for patients with periodic breathing </a:t>
            </a:r>
          </a:p>
        </p:txBody>
      </p:sp>
      <p:sp>
        <p:nvSpPr>
          <p:cNvPr id="356355" name="Rectangle 3"/>
          <p:cNvSpPr>
            <a:spLocks noGrp="1" noChangeArrowheads="1"/>
          </p:cNvSpPr>
          <p:nvPr>
            <p:ph type="body" idx="1"/>
          </p:nvPr>
        </p:nvSpPr>
        <p:spPr/>
        <p:txBody>
          <a:bodyPr/>
          <a:lstStyle/>
          <a:p>
            <a:r>
              <a:rPr lang="en-US" dirty="0"/>
              <a:t>Treatment of periodic breathing requires a variable breath by breath response system so the patients PaCO</a:t>
            </a:r>
            <a:r>
              <a:rPr lang="en-US" baseline="-25000" dirty="0"/>
              <a:t>2</a:t>
            </a:r>
            <a:r>
              <a:rPr lang="en-US" dirty="0"/>
              <a:t> stabilizes quickly</a:t>
            </a:r>
          </a:p>
          <a:p>
            <a:pPr lvl="1"/>
            <a:r>
              <a:rPr lang="en-US" dirty="0"/>
              <a:t>Prevents overshooting or undershooting the PaCO</a:t>
            </a:r>
            <a:r>
              <a:rPr lang="en-US" baseline="-25000" dirty="0"/>
              <a:t>2</a:t>
            </a:r>
            <a:r>
              <a:rPr lang="en-US" dirty="0"/>
              <a:t> breath by breath</a:t>
            </a:r>
          </a:p>
          <a:p>
            <a:pPr lvl="1"/>
            <a:r>
              <a:rPr lang="en-US" dirty="0"/>
              <a:t>Does not augment the patient’s tidal volume consistently</a:t>
            </a:r>
          </a:p>
          <a:p>
            <a:r>
              <a:rPr lang="en-US" dirty="0"/>
              <a:t>AVAPS is does not have a quick variable response to changes in tidal volume</a:t>
            </a:r>
          </a:p>
          <a:p>
            <a:pPr lvl="1"/>
            <a:r>
              <a:rPr lang="en-US" dirty="0"/>
              <a:t>Designed to adjust and maintain a constant tidal volume with each breath over time</a:t>
            </a:r>
          </a:p>
          <a:p>
            <a:pPr lvl="1"/>
            <a:r>
              <a:rPr lang="en-US" dirty="0"/>
              <a:t>This benefit often seen with patients who have slow declines in their ventilatory conditions</a:t>
            </a:r>
          </a:p>
          <a:p>
            <a:pPr lvl="1"/>
            <a:endParaRPr lang="en-US" dirty="0"/>
          </a:p>
        </p:txBody>
      </p:sp>
    </p:spTree>
    <p:custDataLst>
      <p:tags r:id="rId1"/>
    </p:custDataLst>
    <p:extLst>
      <p:ext uri="{BB962C8B-B14F-4D97-AF65-F5344CB8AC3E}">
        <p14:creationId xmlns:p14="http://schemas.microsoft.com/office/powerpoint/2010/main" val="3665778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r>
              <a:rPr lang="en-US" dirty="0"/>
              <a:t>Why not use volume assured pressure support for Periodic Breathing such as Cheyne Stokes?</a:t>
            </a:r>
            <a:br>
              <a:rPr lang="en-US" dirty="0"/>
            </a:br>
            <a:endParaRPr lang="en-US" dirty="0"/>
          </a:p>
        </p:txBody>
      </p:sp>
      <p:sp>
        <p:nvSpPr>
          <p:cNvPr id="139267" name="Rectangle 3"/>
          <p:cNvSpPr>
            <a:spLocks noGrp="1" noChangeArrowheads="1"/>
          </p:cNvSpPr>
          <p:nvPr>
            <p:ph type="body" idx="1"/>
          </p:nvPr>
        </p:nvSpPr>
        <p:spPr/>
        <p:txBody>
          <a:bodyPr/>
          <a:lstStyle/>
          <a:p>
            <a:r>
              <a:rPr lang="en-US" dirty="0"/>
              <a:t>Volume assurance with PS does not respond fast enough – event would be over before reaching needed pressure</a:t>
            </a:r>
          </a:p>
          <a:p>
            <a:pPr lvl="1"/>
            <a:endParaRPr lang="en-US" dirty="0"/>
          </a:p>
          <a:p>
            <a:r>
              <a:rPr lang="en-US" dirty="0"/>
              <a:t>Length of event vs. time of response</a:t>
            </a:r>
          </a:p>
        </p:txBody>
      </p:sp>
    </p:spTree>
    <p:custDataLst>
      <p:tags r:id="rId1"/>
    </p:custDataLst>
    <p:extLst>
      <p:ext uri="{BB962C8B-B14F-4D97-AF65-F5344CB8AC3E}">
        <p14:creationId xmlns:p14="http://schemas.microsoft.com/office/powerpoint/2010/main" val="2827482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fade">
                                      <p:cBhvr>
                                        <p:cTn id="7" dur="1000"/>
                                        <p:tgtEl>
                                          <p:spTgt spid="139267">
                                            <p:txEl>
                                              <p:pRg st="0" end="0"/>
                                            </p:txEl>
                                          </p:spTgt>
                                        </p:tgtEl>
                                      </p:cBhvr>
                                    </p:animEffect>
                                    <p:anim calcmode="lin" valueType="num">
                                      <p:cBhvr>
                                        <p:cTn id="8" dur="10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926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9267">
                                            <p:txEl>
                                              <p:pRg st="2" end="2"/>
                                            </p:txEl>
                                          </p:spTgt>
                                        </p:tgtEl>
                                        <p:attrNameLst>
                                          <p:attrName>style.visibility</p:attrName>
                                        </p:attrNameLst>
                                      </p:cBhvr>
                                      <p:to>
                                        <p:strVal val="visible"/>
                                      </p:to>
                                    </p:set>
                                    <p:animEffect transition="in" filter="fade">
                                      <p:cBhvr>
                                        <p:cTn id="12" dur="1000"/>
                                        <p:tgtEl>
                                          <p:spTgt spid="139267">
                                            <p:txEl>
                                              <p:pRg st="2" end="2"/>
                                            </p:txEl>
                                          </p:spTgt>
                                        </p:tgtEl>
                                      </p:cBhvr>
                                    </p:animEffect>
                                    <p:anim calcmode="lin" valueType="num">
                                      <p:cBhvr>
                                        <p:cTn id="13" dur="10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92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3" name="Content Placeholder 2"/>
          <p:cNvSpPr>
            <a:spLocks noGrp="1"/>
          </p:cNvSpPr>
          <p:nvPr>
            <p:ph idx="1"/>
          </p:nvPr>
        </p:nvSpPr>
        <p:spPr/>
        <p:txBody>
          <a:bodyPr>
            <a:normAutofit lnSpcReduction="10000"/>
          </a:bodyPr>
          <a:lstStyle/>
          <a:p>
            <a:r>
              <a:rPr lang="en-US" dirty="0"/>
              <a:t>Tidal volume based off of </a:t>
            </a:r>
            <a:r>
              <a:rPr lang="en-US" i="1" dirty="0"/>
              <a:t>ideal</a:t>
            </a:r>
            <a:r>
              <a:rPr lang="en-US" dirty="0"/>
              <a:t> body weight (calculated from height)</a:t>
            </a:r>
          </a:p>
          <a:p>
            <a:r>
              <a:rPr lang="en-US" dirty="0"/>
              <a:t>Wait… watch… observe… think… </a:t>
            </a:r>
            <a:r>
              <a:rPr lang="en-US" b="1" dirty="0"/>
              <a:t>patience</a:t>
            </a:r>
            <a:r>
              <a:rPr lang="en-US" dirty="0"/>
              <a:t> is key</a:t>
            </a:r>
          </a:p>
          <a:p>
            <a:r>
              <a:rPr lang="en-US" dirty="0"/>
              <a:t>Titrate EPAP for obstructive events (don’t forget about </a:t>
            </a:r>
            <a:r>
              <a:rPr lang="en-US" dirty="0" err="1"/>
              <a:t>IPAP</a:t>
            </a:r>
            <a:r>
              <a:rPr lang="en-US" baseline="-25000" dirty="0" err="1"/>
              <a:t>min</a:t>
            </a:r>
            <a:r>
              <a:rPr lang="en-US" dirty="0"/>
              <a:t>)</a:t>
            </a:r>
          </a:p>
          <a:p>
            <a:r>
              <a:rPr lang="en-US" dirty="0" err="1"/>
              <a:t>IPAP</a:t>
            </a:r>
            <a:r>
              <a:rPr lang="en-US" baseline="-25000" dirty="0" err="1"/>
              <a:t>min</a:t>
            </a:r>
            <a:r>
              <a:rPr lang="en-US" dirty="0"/>
              <a:t> ≥ 4 cmH</a:t>
            </a:r>
            <a:r>
              <a:rPr lang="en-US" baseline="-25000" dirty="0"/>
              <a:t>2</a:t>
            </a:r>
            <a:r>
              <a:rPr lang="en-US" dirty="0"/>
              <a:t>O above EPAP</a:t>
            </a:r>
          </a:p>
          <a:p>
            <a:r>
              <a:rPr lang="en-US" dirty="0"/>
              <a:t>Max P = EPAP + IPAP max</a:t>
            </a:r>
          </a:p>
          <a:p>
            <a:r>
              <a:rPr lang="en-US" dirty="0"/>
              <a:t>Monitor for hypoventilation (CO</a:t>
            </a:r>
            <a:r>
              <a:rPr lang="en-US" baseline="-25000" dirty="0"/>
              <a:t>2</a:t>
            </a:r>
            <a:r>
              <a:rPr lang="en-US" dirty="0"/>
              <a:t> levels)</a:t>
            </a:r>
          </a:p>
          <a:p>
            <a:r>
              <a:rPr lang="en-US" dirty="0"/>
              <a:t>Adjust TV, RR, rise time for patient comfort</a:t>
            </a:r>
          </a:p>
          <a:p>
            <a:r>
              <a:rPr lang="en-US" dirty="0"/>
              <a:t>Consider adding oxygen only </a:t>
            </a:r>
            <a:r>
              <a:rPr lang="en-US" i="1" dirty="0"/>
              <a:t>after</a:t>
            </a:r>
            <a:r>
              <a:rPr lang="en-US" dirty="0"/>
              <a:t> reaching optimal PS and RR</a:t>
            </a:r>
          </a:p>
          <a:p>
            <a:r>
              <a:rPr lang="en-US" dirty="0"/>
              <a:t>Must control leak!</a:t>
            </a:r>
          </a:p>
          <a:p>
            <a:endParaRPr lang="en-US" dirty="0"/>
          </a:p>
        </p:txBody>
      </p:sp>
      <p:pic>
        <p:nvPicPr>
          <p:cNvPr id="4" name="Picture 2" descr="http://cashallowanceservice.com/images/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841" y="499745"/>
            <a:ext cx="13715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626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a:bodyPr>
          <a:lstStyle/>
          <a:p>
            <a:r>
              <a:rPr lang="en-US" dirty="0"/>
              <a:t>Philips Respironics for slide content</a:t>
            </a:r>
          </a:p>
          <a:p>
            <a:r>
              <a:rPr lang="en-US" dirty="0"/>
              <a:t>Jodi </a:t>
            </a:r>
            <a:r>
              <a:rPr lang="en-US" dirty="0" err="1"/>
              <a:t>Kahlenbeck</a:t>
            </a:r>
            <a:endParaRPr lang="en-US" dirty="0"/>
          </a:p>
          <a:p>
            <a:endParaRPr lang="en-US" dirty="0"/>
          </a:p>
        </p:txBody>
      </p:sp>
    </p:spTree>
    <p:extLst>
      <p:ext uri="{BB962C8B-B14F-4D97-AF65-F5344CB8AC3E}">
        <p14:creationId xmlns:p14="http://schemas.microsoft.com/office/powerpoint/2010/main" val="1859276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Questions???</a:t>
            </a:r>
          </a:p>
        </p:txBody>
      </p:sp>
      <p:pic>
        <p:nvPicPr>
          <p:cNvPr id="2050" name="Picture 2" descr="http://weknowmemes.com/wp-content/uploads/2011/11/ok-so-shes-touching-me-with-her-butt-what-do-i-do-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05" y="1371600"/>
            <a:ext cx="396879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9BD0-D673-4C70-B7B1-24CC5C0A689B}"/>
              </a:ext>
            </a:extLst>
          </p:cNvPr>
          <p:cNvSpPr>
            <a:spLocks noGrp="1"/>
          </p:cNvSpPr>
          <p:nvPr>
            <p:ph type="title"/>
          </p:nvPr>
        </p:nvSpPr>
        <p:spPr/>
        <p:txBody>
          <a:bodyPr/>
          <a:lstStyle/>
          <a:p>
            <a:r>
              <a:rPr lang="en-US" dirty="0"/>
              <a:t>AVAPS-AE: Why do we need it?</a:t>
            </a:r>
          </a:p>
        </p:txBody>
      </p:sp>
      <p:sp>
        <p:nvSpPr>
          <p:cNvPr id="3" name="Content Placeholder 2">
            <a:extLst>
              <a:ext uri="{FF2B5EF4-FFF2-40B4-BE49-F238E27FC236}">
                <a16:creationId xmlns:a16="http://schemas.microsoft.com/office/drawing/2014/main" id="{B43452D7-1E69-425B-AD8A-17DA67FF7551}"/>
              </a:ext>
            </a:extLst>
          </p:cNvPr>
          <p:cNvSpPr>
            <a:spLocks noGrp="1"/>
          </p:cNvSpPr>
          <p:nvPr>
            <p:ph idx="1"/>
          </p:nvPr>
        </p:nvSpPr>
        <p:spPr/>
        <p:txBody>
          <a:bodyPr>
            <a:normAutofit fontScale="55000" lnSpcReduction="20000"/>
          </a:bodyPr>
          <a:lstStyle/>
          <a:p>
            <a:pPr lvl="0"/>
            <a:r>
              <a:rPr lang="en-US" dirty="0"/>
              <a:t>Goal: Provide consistent tidal volume delivery resulting in a patent airway along with a comfortable  and automated backup rate. </a:t>
            </a:r>
          </a:p>
          <a:p>
            <a:pPr lvl="0"/>
            <a:r>
              <a:rPr lang="en-US" dirty="0"/>
              <a:t>Pressure Support ventilation alone cannot provide consistent tidal volumes </a:t>
            </a:r>
          </a:p>
          <a:p>
            <a:pPr lvl="1"/>
            <a:r>
              <a:rPr lang="en-US" dirty="0"/>
              <a:t>– AVAPS continuously titrates PS to maintain targeted tidal volume</a:t>
            </a:r>
          </a:p>
          <a:p>
            <a:pPr lvl="0"/>
            <a:r>
              <a:rPr lang="en-US" dirty="0"/>
              <a:t>EPAP requirements to maintain airway patency can change</a:t>
            </a:r>
          </a:p>
          <a:p>
            <a:pPr lvl="1"/>
            <a:r>
              <a:rPr lang="en-US" dirty="0"/>
              <a:t>– AVAPS AE continuously titrates EPAP and automatically adjusts to maintain airway patency </a:t>
            </a:r>
          </a:p>
          <a:p>
            <a:pPr lvl="0"/>
            <a:r>
              <a:rPr lang="en-US" dirty="0"/>
              <a:t>Auto backup rate </a:t>
            </a:r>
          </a:p>
          <a:p>
            <a:pPr lvl="1"/>
            <a:r>
              <a:rPr lang="en-US" dirty="0"/>
              <a:t>– Designed to provide a auto backup rate based on patient’s spontaneous respiratory rate to support comfortable sleep</a:t>
            </a:r>
          </a:p>
          <a:p>
            <a:r>
              <a:rPr lang="en-US" dirty="0"/>
              <a:t>Pressure support ventilation is accepted by patients and can be adjusted for patient comfort. AVAPS-AE allows the patient to breath spontaneously whenever they want and is very forgiving of leaks due to the available triggering technologies (Auto-Trak, Sensitive Auto-Trak and Flow Triggering).  The </a:t>
            </a:r>
            <a:r>
              <a:rPr lang="en-US" dirty="0" err="1"/>
              <a:t>achilles’</a:t>
            </a:r>
            <a:r>
              <a:rPr lang="en-US" dirty="0"/>
              <a:t> heel of Pressure Support is that it does not provide a consistent level of ventilation…the pressure is consistent, but the volume is not. AVAPS-AE can fill this potential therapy gap by adjusting the Pressure Support  level to keep the targeted tidal volume in sight. </a:t>
            </a:r>
          </a:p>
          <a:p>
            <a:r>
              <a:rPr lang="en-US" dirty="0"/>
              <a:t>Auto EPAP solves an unfulfilled need for NIV therapy.  Patients who need NIV are no different than patients who have OSA. They all have the potential for varying degrees of airway obstruction.  You could titrate their EPAP to a level that corrects all of their OSA events, but that could be a very high level that they don’t need all the time. If you add the higher levels of PS that a ventilation patient needs, the total could be a very high pressure that is uncomfortable to a patient. An Auto EPAP solution can allow the same level of airway patency at lower mean EPAP pressures that can translate into more comfort for the patient. </a:t>
            </a:r>
          </a:p>
          <a:p>
            <a:r>
              <a:rPr lang="en-US" dirty="0"/>
              <a:t>Auto backup rate is a very simple solution to providing a backup rate for your patient. It essentially counts the spontaneous rates just like you would and sets the rate based on the patient’s rate. It also provides for some flexibility around that rate if the patient is breathing spontaneously, which should be more comfortable for the patient. </a:t>
            </a:r>
          </a:p>
        </p:txBody>
      </p:sp>
    </p:spTree>
    <p:extLst>
      <p:ext uri="{BB962C8B-B14F-4D97-AF65-F5344CB8AC3E}">
        <p14:creationId xmlns:p14="http://schemas.microsoft.com/office/powerpoint/2010/main" val="102315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10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0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10;-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1;-1;Scheme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1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CLIP"/>
  <p:tag name="COLORSETGROUPCLASSNAME" val="ColorSetGroupLight"/>
  <p:tag name="COLORSETCLASSNAME" val="ColorSet1"/>
  <p:tag name="FONTSETGROUPCLASSNAME" val="FontSetGroup2"/>
  <p:tag name="STYLESETGROUPCLASSNAME" val="StyleSetGroup1"/>
  <p:tag name="MAPNAME" val="Map1"/>
  <p:tag name="CFG.LAYOUT" val="Default"/>
  <p:tag name="MLI" val="1"/>
  <p:tag name="CLIPART PLACEHOLDER 3_SHAPECLASSPROTECTIONTYPE" val="0"/>
  <p:tag name="TEXT PLACEHOLDER 2_SHAPECLASSPROTECTIONTYPE" val="0"/>
  <p:tag name="TITLE 1_SHAPECLASSPROTECTIONTYPE" val="0"/>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7;Scheme1;-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CLIP"/>
  <p:tag name="COLORSETGROUPCLASSNAME" val="ColorSetGroupLight"/>
  <p:tag name="FONTSETGROUPCLASSNAME" val="FontSetGroup2"/>
  <p:tag name="SHAPECLASSNAME" val="LeftColTextBox"/>
  <p:tag name="SHAPECLASSPROTECTIONTYPE" val="0"/>
  <p:tag name="COLORS" val="Scheme1;Scheme1;Scheme10;Scheme1;SlideTextFontColor;-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2;Scheme1;-1;-2"/>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xml><?xml version="1.0" encoding="utf-8"?>
<p:tagLst xmlns:a="http://schemas.openxmlformats.org/drawingml/2006/main" xmlns:r="http://schemas.openxmlformats.org/officeDocument/2006/relationships" xmlns:p="http://schemas.openxmlformats.org/presentationml/2006/main">
  <p:tag name="COLORSETCLASSNAME" val="ColorSet1"/>
  <p:tag name="COLORS" val="-1;HighlightColor2;-2;-2;-1;-2"/>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Scheme7;Scheme1;-1;Scheme1;Scheme1;-2"/>
</p:tagLst>
</file>

<file path=ppt/tags/tag12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10;-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1;-1;-2;-2;-1;-2"/>
</p:tagLst>
</file>

<file path=ppt/tags/tag13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31.xml><?xml version="1.0" encoding="utf-8"?>
<p:tagLst xmlns:a="http://schemas.openxmlformats.org/drawingml/2006/main" xmlns:r="http://schemas.openxmlformats.org/officeDocument/2006/relationships" xmlns:p="http://schemas.openxmlformats.org/presentationml/2006/main">
  <p:tag name="WW" val="-1"/>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cheme10;-2"/>
</p:tagLst>
</file>

<file path=ppt/tags/tag132.xml><?xml version="1.0" encoding="utf-8"?>
<p:tagLst xmlns:a="http://schemas.openxmlformats.org/drawingml/2006/main" xmlns:r="http://schemas.openxmlformats.org/officeDocument/2006/relationships" xmlns:p="http://schemas.openxmlformats.org/presentationml/2006/main">
  <p:tag name="WW" val="-1"/>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3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0;Scheme1;-1;Scheme2"/>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SlideTextFontColor;-2"/>
</p:tagLst>
</file>

<file path=ppt/tags/tag14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4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SlideTextFontColor;-2"/>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SlideTextFontColor;-2"/>
</p:tagLst>
</file>

<file path=ppt/tags/tag15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5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1;-2"/>
</p:tagLst>
</file>

<file path=ppt/tags/tag1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0;Scheme1;-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6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8_SHAPECLASSPROTECTIONTYPE" val="0"/>
</p:tagLst>
</file>

<file path=ppt/tags/tag165.xml><?xml version="1.0" encoding="utf-8"?>
<p:tagLst xmlns:a="http://schemas.openxmlformats.org/drawingml/2006/main" xmlns:r="http://schemas.openxmlformats.org/officeDocument/2006/relationships" xmlns:p="http://schemas.openxmlformats.org/presentationml/2006/main">
  <p:tag name="WW" val="-1"/>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7.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SHAPESETCLASSNAME" val="TITLETEXTCLIP"/>
  <p:tag name="CONFIG" val="Default"/>
  <p:tag name="CLIPART PLACEHOLDER 4_SHAPECLASSPROTECTIONTYPE" val="0"/>
  <p:tag name="TEXT PLACEHOLDER 3_SHAPECLASSPROTECTIONTYPE" val="0"/>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Scheme2"/>
</p:tagLst>
</file>

<file path=ppt/tags/tag18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CLIP"/>
  <p:tag name="COLORS" val="-2;-2;-2;-2;Scheme1;-2"/>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9;Scheme1;SlideTextFontColor;-2"/>
</p:tagLst>
</file>

<file path=ppt/tags/tag18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9;-2"/>
</p:tagLst>
</file>

<file path=ppt/tags/tag1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Lst>
</file>

<file path=ppt/tags/tag188.xml><?xml version="1.0" encoding="utf-8"?>
<p:tagLst xmlns:a="http://schemas.openxmlformats.org/drawingml/2006/main" xmlns:r="http://schemas.openxmlformats.org/officeDocument/2006/relationships" xmlns:p="http://schemas.openxmlformats.org/presentationml/2006/main">
  <p:tag name="WW" val="-1"/>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8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9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27.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2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229.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0.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3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Lst>
</file>

<file path=ppt/tags/tag234.xml><?xml version="1.0" encoding="utf-8"?>
<p:tagLst xmlns:a="http://schemas.openxmlformats.org/drawingml/2006/main" xmlns:r="http://schemas.openxmlformats.org/officeDocument/2006/relationships" xmlns:p="http://schemas.openxmlformats.org/presentationml/2006/main">
  <p:tag name="WW" val="-1"/>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3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4.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24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4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5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5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52.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5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5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55.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56.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57.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58.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59.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6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61.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2.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3.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4.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5.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67.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HighlightColor2;Scheme1;-1;-2"/>
</p:tagLst>
</file>

<file path=ppt/tags/tag268.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6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FIG" val="Default"/>
  <p:tag name="TITLE 1_SHAPECLASSPROTECTIONTYPE" val="0"/>
</p:tagLst>
</file>

<file path=ppt/tags/tag27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7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Scheme1;-1;-2"/>
</p:tagLst>
</file>

<file path=ppt/tags/tag27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73.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74.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75.xml><?xml version="1.0" encoding="utf-8"?>
<p:tagLst xmlns:a="http://schemas.openxmlformats.org/drawingml/2006/main" xmlns:r="http://schemas.openxmlformats.org/officeDocument/2006/relationships" xmlns:p="http://schemas.openxmlformats.org/presentationml/2006/main">
  <p:tag name="COLORSETCLASSNAME" val="ColorSet1"/>
  <p:tag name="COLORS" val="-1;-1;-1;Scheme1;SlideTextFontColor;Scheme2"/>
</p:tagLst>
</file>

<file path=ppt/tags/tag27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7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7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7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STYLESETGROUPCLASSNAME" val="StyleSetGroup1"/>
  <p:tag name="MAPNAME" val="Map1"/>
  <p:tag name="CFG.LAYOUT" val="Default"/>
  <p:tag name="MLI" val="1"/>
  <p:tag name="TEXT PLACEHOLDER 2_SHAPECLASSPROTECTIONTYPE" val="0"/>
  <p:tag name="TITLE 1_SHAPECLASSPROTECTIONTYPE" val="0"/>
  <p:tag name="TEXTBOX 4_SHAPECLASSPROTECTIONTYPE" val="47"/>
  <p:tag name="TEXTBOX 5_SHAPECLASSPROTECTIONTYPE" val="47"/>
  <p:tag name="PICTURE 6_SHAPECLASSPROTECTIONTYPE" val="31"/>
  <p:tag name="PICTURE 7_SHAPECLASSPROTECTIONTYPE" val="31"/>
  <p:tag name="DATE PLACEHOLDER 8_SHAPECLASSPROTECTIONTYPE" val="31"/>
  <p:tag name="FONTSETGROUPCLASSNAME" val="FontSetGroup2"/>
  <p:tag name="CONFIG" val="Default"/>
</p:tagLst>
</file>

<file path=ppt/tags/tag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WW" val="-1"/>
  <p:tag name="SHAPESETCLASSNAME" val="TITLECONTENT"/>
  <p:tag name="COLORS" val="-2;-2;-2;-2;SlideTextFontColor;-2"/>
</p:tagLst>
</file>

<file path=ppt/tags/tag28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SHAPECLASSNAME" val="TitleOnSlide"/>
  <p:tag name="SHAPECLASSPROTECTIONTYPE" val="0"/>
  <p:tag name="WW" val="-1"/>
  <p:tag name="FONTSETGROUPCLASSNAME" val="FontSetGroup2"/>
  <p:tag name="COLORS" val="-2;-2;-2;-2;SlideTextFontColor;-2"/>
</p:tagLst>
</file>

<file path=ppt/tags/tag28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SHAPECLASSNAME" val="LargeTextBox"/>
  <p:tag name="SHAPECLASSPROTECTIONTYPE" val="0"/>
  <p:tag name="WW" val="-1"/>
  <p:tag name="FONTSETGROUPCLASSNAME" val="FontSetGroup2"/>
  <p:tag name="COLORS" val="-2;-2;-2;-2;-3;-2"/>
</p:tagLst>
</file>

<file path=ppt/tags/tag2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3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3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3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5.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3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7.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38.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1;HighlightColor2;-2;-2;-1;-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1;-1;-2;-2;-1;-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FIG" val="Default"/>
  <p:tag name="TITLE 1_SHAPECLASSPROTECTIONTYPE" val="0"/>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WW" val="-1"/>
  <p:tag name="SHAPESETCLASSNAME" val="TITLECONTENT"/>
  <p:tag name="COLORS" val="-2;-2;-2;-2;SlideTextFontColor;-2"/>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1226</TotalTime>
  <Words>6141</Words>
  <Application>Microsoft Office PowerPoint</Application>
  <PresentationFormat>Widescreen</PresentationFormat>
  <Paragraphs>700</Paragraphs>
  <Slides>87</Slides>
  <Notes>30</Notes>
  <HiddenSlides>46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Calibri Light</vt:lpstr>
      <vt:lpstr>Wingdings</vt:lpstr>
      <vt:lpstr>Office Theme</vt:lpstr>
      <vt:lpstr>AVAPS</vt:lpstr>
      <vt:lpstr>What Does AVAPS Stand For?</vt:lpstr>
      <vt:lpstr>What Does AVAPS Stand For?</vt:lpstr>
      <vt:lpstr>Objectives</vt:lpstr>
      <vt:lpstr>AVAPS;  What is it? Average Volume Assured Pressure Support</vt:lpstr>
      <vt:lpstr>AVAPS: What is it? Average Volume Assured Pressure Support</vt:lpstr>
      <vt:lpstr>AVAPS-AE: What Is It?</vt:lpstr>
      <vt:lpstr>PowerPoint Presentation</vt:lpstr>
      <vt:lpstr>AVAPS-AE: Why do we need it?</vt:lpstr>
      <vt:lpstr>AVAPS: Proven Effective</vt:lpstr>
      <vt:lpstr>Improved Patient Care is Now Automatic</vt:lpstr>
      <vt:lpstr>PowerPoint Presentation</vt:lpstr>
      <vt:lpstr>What Does AVAPS Do?</vt:lpstr>
      <vt:lpstr>What Does AVAPS Do?</vt:lpstr>
      <vt:lpstr> Pressure Modes</vt:lpstr>
      <vt:lpstr> Pressure Modes</vt:lpstr>
      <vt:lpstr>PowerPoint Presentation</vt:lpstr>
      <vt:lpstr>PowerPoint Presentation</vt:lpstr>
      <vt:lpstr>BiPAP AVAPS Enhancements</vt:lpstr>
      <vt:lpstr>AVAPS Algorithm Overview – How Does it Work</vt:lpstr>
      <vt:lpstr> </vt:lpstr>
      <vt:lpstr>AVAPS-AE: Auto EPAP Proactive Analysis</vt:lpstr>
      <vt:lpstr>Auto EPAP Today </vt:lpstr>
      <vt:lpstr>PowerPoint Presentation</vt:lpstr>
      <vt:lpstr>PowerPoint Presentation</vt:lpstr>
      <vt:lpstr>Benefits of FOT</vt:lpstr>
      <vt:lpstr>FOT – Flow resulting from pressure</vt:lpstr>
      <vt:lpstr>FOT – Patent vs. Obstructed Airway </vt:lpstr>
      <vt:lpstr>Maintaining Tidal Volume and Airway Patency</vt:lpstr>
      <vt:lpstr>Auto Back-up rate</vt:lpstr>
      <vt:lpstr>Auto Backup Rate</vt:lpstr>
      <vt:lpstr>Auto Backup Rate</vt:lpstr>
      <vt:lpstr>Auto Backup Rate: Patient Comfort Features</vt:lpstr>
      <vt:lpstr>Indications for AVAPS</vt:lpstr>
      <vt:lpstr>AVAPS-AE:  Who It Treats</vt:lpstr>
      <vt:lpstr>Which Patients Are Suitable For AVAPS?</vt:lpstr>
      <vt:lpstr>PowerPoint Presentation</vt:lpstr>
      <vt:lpstr>PowerPoint Presentation</vt:lpstr>
      <vt:lpstr>PowerPoint Presentation</vt:lpstr>
      <vt:lpstr>Absolute Hypoventilation</vt:lpstr>
      <vt:lpstr>COPD Overlap Syndrome</vt:lpstr>
      <vt:lpstr>PowerPoint Presentation</vt:lpstr>
      <vt:lpstr>The COPD patient</vt:lpstr>
      <vt:lpstr>Obesity Hypoventilation Syndrome (OHS)</vt:lpstr>
      <vt:lpstr>PowerPoint Presentation</vt:lpstr>
      <vt:lpstr>Neuromuscular Disease</vt:lpstr>
      <vt:lpstr>PowerPoint Presentation</vt:lpstr>
      <vt:lpstr>PowerPoint Presentation</vt:lpstr>
      <vt:lpstr>The Challenge</vt:lpstr>
      <vt:lpstr>Clinical Benefits of AVAPS</vt:lpstr>
      <vt:lpstr>Clinical Studies</vt:lpstr>
      <vt:lpstr>Hospital readmissions following initiation of quality improvement program</vt:lpstr>
      <vt:lpstr>Titration Protocol</vt:lpstr>
      <vt:lpstr>PowerPoint Presentation</vt:lpstr>
      <vt:lpstr>What Settings Can Be Adjusted In AVAPS?</vt:lpstr>
      <vt:lpstr>PowerPoint Presentation</vt:lpstr>
      <vt:lpstr>What is the Initial Tidal Volume?</vt:lpstr>
      <vt:lpstr>PowerPoint Presentation</vt:lpstr>
      <vt:lpstr>PowerPoint Presentation</vt:lpstr>
      <vt:lpstr>AVAPS-AE suggested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vt:lpstr>
      <vt:lpstr>PowerPoint Presentation</vt:lpstr>
      <vt:lpstr>PowerPoint Presentation</vt:lpstr>
      <vt:lpstr>PowerPoint Presentation</vt:lpstr>
      <vt:lpstr>PowerPoint Presentation</vt:lpstr>
      <vt:lpstr>PowerPoint Presentation</vt:lpstr>
      <vt:lpstr>PowerPoint Presentation</vt:lpstr>
      <vt:lpstr>AVAPS is NOT recommended for patients with periodic breathing </vt:lpstr>
      <vt:lpstr>Why not use volume assured pressure support for Periodic Breathing such as Cheyne Stokes? </vt:lpstr>
      <vt:lpstr>Take Home Points</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AVAPS</dc:title>
  <dc:creator>Aaron Roberts</dc:creator>
  <cp:lastModifiedBy>Aaron Roberts</cp:lastModifiedBy>
  <cp:revision>98</cp:revision>
  <dcterms:created xsi:type="dcterms:W3CDTF">2016-01-18T18:03:49Z</dcterms:created>
  <dcterms:modified xsi:type="dcterms:W3CDTF">2018-11-16T03:42:21Z</dcterms:modified>
</cp:coreProperties>
</file>