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266" r:id="rId2"/>
    <p:sldId id="267" r:id="rId3"/>
    <p:sldId id="27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6" r:id="rId12"/>
    <p:sldId id="295" r:id="rId13"/>
    <p:sldId id="297" r:id="rId14"/>
    <p:sldId id="298" r:id="rId15"/>
    <p:sldId id="301" r:id="rId16"/>
    <p:sldId id="30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272" r:id="rId31"/>
    <p:sldId id="273" r:id="rId32"/>
    <p:sldId id="274" r:id="rId33"/>
    <p:sldId id="275" r:id="rId34"/>
    <p:sldId id="276" r:id="rId35"/>
    <p:sldId id="317" r:id="rId36"/>
    <p:sldId id="33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33" r:id="rId45"/>
    <p:sldId id="334" r:id="rId46"/>
    <p:sldId id="335" r:id="rId47"/>
    <p:sldId id="325" r:id="rId48"/>
    <p:sldId id="338" r:id="rId49"/>
    <p:sldId id="339" r:id="rId50"/>
    <p:sldId id="326" r:id="rId51"/>
    <p:sldId id="327" r:id="rId52"/>
    <p:sldId id="328" r:id="rId53"/>
    <p:sldId id="329" r:id="rId54"/>
    <p:sldId id="332" r:id="rId55"/>
    <p:sldId id="336" r:id="rId56"/>
    <p:sldId id="340" r:id="rId57"/>
    <p:sldId id="341" r:id="rId58"/>
    <p:sldId id="342" r:id="rId59"/>
    <p:sldId id="343" r:id="rId60"/>
    <p:sldId id="344" r:id="rId61"/>
  </p:sldIdLst>
  <p:sldSz cx="12188825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29" autoAdjust="0"/>
  </p:normalViewPr>
  <p:slideViewPr>
    <p:cSldViewPr showGuides="1">
      <p:cViewPr varScale="1">
        <p:scale>
          <a:sx n="92" d="100"/>
          <a:sy n="92" d="100"/>
        </p:scale>
        <p:origin x="498" y="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11/15/2018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11/15/2018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125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1EC53-F507-411E-9ADC-FBCFECE09D3D}" type="slidenum">
              <a:rPr lang="en-US" smtClean="0">
                <a:solidFill>
                  <a:srgbClr val="000000"/>
                </a:solidFill>
              </a:rPr>
              <a:pPr/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11/15/2018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11/15/2018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11/15/2018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066800"/>
            <a:ext cx="8229600" cy="2895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Sleep and the 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>Developmentally Disabled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810000"/>
            <a:ext cx="8229600" cy="2514600"/>
          </a:xfrm>
        </p:spPr>
        <p:txBody>
          <a:bodyPr/>
          <a:lstStyle/>
          <a:p>
            <a:r>
              <a:rPr lang="en-US" dirty="0" smtClean="0">
                <a:solidFill>
                  <a:srgbClr val="FFFF5B"/>
                </a:solidFill>
              </a:rPr>
              <a:t>Advocating for Success</a:t>
            </a:r>
          </a:p>
          <a:p>
            <a:endParaRPr lang="en-US" dirty="0">
              <a:solidFill>
                <a:srgbClr val="FFFF5B"/>
              </a:solidFill>
            </a:endParaRPr>
          </a:p>
          <a:p>
            <a:endParaRPr lang="en-US" dirty="0" smtClean="0">
              <a:solidFill>
                <a:srgbClr val="FFFF5B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cap="none" dirty="0" smtClean="0">
                <a:solidFill>
                  <a:schemeClr val="tx1"/>
                </a:solidFill>
              </a:rPr>
              <a:t>Ned </a:t>
            </a:r>
            <a:r>
              <a:rPr lang="en-US" cap="none" dirty="0">
                <a:solidFill>
                  <a:schemeClr val="tx1"/>
                </a:solidFill>
              </a:rPr>
              <a:t>B</a:t>
            </a:r>
            <a:r>
              <a:rPr lang="en-US" cap="none" dirty="0" smtClean="0">
                <a:solidFill>
                  <a:schemeClr val="tx1"/>
                </a:solidFill>
              </a:rPr>
              <a:t>arnes, RPSGT, RST, CCSH</a:t>
            </a:r>
          </a:p>
          <a:p>
            <a:pPr algn="ctr"/>
            <a:r>
              <a:rPr lang="en-US" cap="none" dirty="0" smtClean="0">
                <a:solidFill>
                  <a:schemeClr val="tx1"/>
                </a:solidFill>
              </a:rPr>
              <a:t>Blanchard Valley </a:t>
            </a:r>
            <a:r>
              <a:rPr lang="en-US" cap="none" dirty="0">
                <a:solidFill>
                  <a:schemeClr val="tx1"/>
                </a:solidFill>
              </a:rPr>
              <a:t>H</a:t>
            </a:r>
            <a:r>
              <a:rPr lang="en-US" cap="none" dirty="0" smtClean="0">
                <a:solidFill>
                  <a:schemeClr val="tx1"/>
                </a:solidFill>
              </a:rPr>
              <a:t>ospital</a:t>
            </a:r>
          </a:p>
          <a:p>
            <a:pPr algn="ctr"/>
            <a:r>
              <a:rPr lang="en-US" cap="none" dirty="0" smtClean="0">
                <a:solidFill>
                  <a:schemeClr val="tx1"/>
                </a:solidFill>
              </a:rPr>
              <a:t>Sak Sleep </a:t>
            </a:r>
            <a:r>
              <a:rPr lang="en-US" cap="none" dirty="0">
                <a:solidFill>
                  <a:schemeClr val="tx1"/>
                </a:solidFill>
              </a:rPr>
              <a:t>W</a:t>
            </a:r>
            <a:r>
              <a:rPr lang="en-US" cap="none" dirty="0" smtClean="0">
                <a:solidFill>
                  <a:schemeClr val="tx1"/>
                </a:solidFill>
              </a:rPr>
              <a:t>ellness </a:t>
            </a:r>
            <a:r>
              <a:rPr lang="en-US" cap="none" dirty="0">
                <a:solidFill>
                  <a:schemeClr val="tx1"/>
                </a:solidFill>
              </a:rPr>
              <a:t>C</a:t>
            </a:r>
            <a:r>
              <a:rPr lang="en-US" cap="none" dirty="0" smtClean="0">
                <a:solidFill>
                  <a:schemeClr val="tx1"/>
                </a:solidFill>
              </a:rPr>
              <a:t>enter</a:t>
            </a:r>
            <a:endParaRPr lang="en-US" cap="non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7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D</a:t>
            </a:r>
            <a:r>
              <a:rPr lang="en-US" sz="3600" dirty="0" smtClean="0">
                <a:solidFill>
                  <a:srgbClr val="91F7B8"/>
                </a:solidFill>
              </a:rPr>
              <a:t>an Age 29-38…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 38 (May 2018)…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--Sudden death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(likely massive coronary incident)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178" y="2209800"/>
            <a:ext cx="346052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0490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an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Post mortem considerations…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--Staff reduction just prior to 1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CPAP Therapy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--Inflexibility (likely due to lack of timely info) of the Sleep Physician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--CPAP equipment issues…In spite of ongoing help from two Sleep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	    Techs (personal friends able to help acquiring equipment)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780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0490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en-US" sz="3600" dirty="0" smtClean="0">
                <a:solidFill>
                  <a:schemeClr val="accent2">
                    <a:lumMod val="50000"/>
                  </a:schemeClr>
                </a:solidFill>
              </a:rPr>
              <a:t>an 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Post mortem considerations…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--Staff reduction just prior to 1</a:t>
            </a:r>
            <a:r>
              <a:rPr lang="en-US" sz="2800" baseline="300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 CPAP Therapy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--Inflexibility (likely due to lack of timely info) of the Sleep Physician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2">
                    <a:lumMod val="90000"/>
                    <a:lumOff val="1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--CPAP equipment issues…In spite of ongoing help from two Sleep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bg2">
                    <a:lumMod val="90000"/>
                    <a:lumOff val="10000"/>
                  </a:schemeClr>
                </a:solidFill>
              </a:rPr>
              <a:t>    	    Techs (personal friends able to help acquiring equipment)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dirty="0" smtClean="0">
                <a:solidFill>
                  <a:srgbClr val="FFFF00"/>
                </a:solidFill>
              </a:rPr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39398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In-Lab Patient Care Flow: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--Initial Consult with Sleep Physician (or Direct Referral)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--In-Lab PSG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--Follow up Physician Visit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--CPAP Titration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--DME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--CPAP Therapy Follow up Visits with Sleep Physician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In-Lab Patient Care Flow: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--Initial Consult with Sleep Physician (or Direct Referral)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--In-Lab PSG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--Follow up Physician Visit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--CPAP Titration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--DME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--CPAP Therapy Follow up Visits with Sleep Physician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000" dirty="0">
              <a:solidFill>
                <a:srgbClr val="91F7B8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rgbClr val="FFFF00"/>
                </a:solidFill>
              </a:rPr>
              <a:t>Long term Success with CPAP available to all???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--Guardianship (living with or - oversight of living - by family)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0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--State Oversight of / and Assistance with “Independent” living…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19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--Guardianship (living with or oversight of living by family)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--Children with DD &gt;= 18 years old (Guardianship)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	--Legal ability to have a say in your DD child’s life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</a:t>
            </a:r>
            <a:endParaRPr lang="en-US" sz="30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0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--Guardianship (living with or oversight of living by family)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	--Children with DD &gt;= 18 years old (Guardianship)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		--Legal ability to have a say in your DD child’s life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</a:t>
            </a:r>
            <a:r>
              <a:rPr lang="en-US" sz="3000" dirty="0" smtClean="0">
                <a:solidFill>
                  <a:srgbClr val="91F7B8"/>
                </a:solidFill>
              </a:rPr>
              <a:t>--</a:t>
            </a:r>
            <a:r>
              <a:rPr lang="en-US" sz="3000" dirty="0">
                <a:solidFill>
                  <a:srgbClr val="91F7B8"/>
                </a:solidFill>
              </a:rPr>
              <a:t>Individual Service Plan (ISP</a:t>
            </a:r>
            <a:r>
              <a:rPr lang="en-US" sz="3000" dirty="0" smtClean="0">
                <a:solidFill>
                  <a:srgbClr val="91F7B8"/>
                </a:solidFill>
              </a:rPr>
              <a:t>)… [With County Board of DD]</a:t>
            </a:r>
            <a:endParaRPr lang="en-US" sz="3000" dirty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	--Service Providers (Companies and now Individual)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	--Individual or Group Adult Assisted </a:t>
            </a:r>
            <a:r>
              <a:rPr lang="en-US" sz="3000" dirty="0" smtClean="0">
                <a:solidFill>
                  <a:srgbClr val="91F7B8"/>
                </a:solidFill>
              </a:rPr>
              <a:t>Living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	--Vocational and Avocational options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	--Respite Services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0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9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4300" dirty="0" smtClean="0">
                <a:solidFill>
                  <a:schemeClr val="accent2">
                    <a:lumMod val="75000"/>
                  </a:schemeClr>
                </a:solidFill>
              </a:rPr>
              <a:t>--Guardianship (living with or oversight of living by family)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3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4300" dirty="0" smtClean="0">
                <a:solidFill>
                  <a:schemeClr val="accent2">
                    <a:lumMod val="75000"/>
                  </a:schemeClr>
                </a:solidFill>
              </a:rPr>
              <a:t>	--Children with DD &gt;= 18 years old (Guardianship)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3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4300" dirty="0" smtClean="0">
                <a:solidFill>
                  <a:schemeClr val="accent2">
                    <a:lumMod val="75000"/>
                  </a:schemeClr>
                </a:solidFill>
              </a:rPr>
              <a:t>		--Legal ability to have a say in your DD child’s life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--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Individual Service Plan (ISP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)… [With County Board of DD]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			--Service Providers (Companies and now Individual)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			--Individual or Group Adult Assisted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Living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		--Vocational and Avocational options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		--Respite Services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			</a:t>
            </a:r>
            <a:r>
              <a:rPr lang="en-US" sz="3100" dirty="0">
                <a:solidFill>
                  <a:srgbClr val="91F7B8"/>
                </a:solidFill>
              </a:rPr>
              <a:t>--Funding:	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100" dirty="0">
                <a:solidFill>
                  <a:srgbClr val="91F7B8"/>
                </a:solidFill>
              </a:rPr>
              <a:t>				</a:t>
            </a:r>
            <a:r>
              <a:rPr lang="en-US" sz="3100" dirty="0" smtClean="0">
                <a:solidFill>
                  <a:srgbClr val="91F7B8"/>
                </a:solidFill>
              </a:rPr>
              <a:t>	--</a:t>
            </a:r>
            <a:r>
              <a:rPr lang="en-US" sz="3100" dirty="0">
                <a:solidFill>
                  <a:srgbClr val="91F7B8"/>
                </a:solidFill>
              </a:rPr>
              <a:t>SSI and eventually SSDI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100" dirty="0">
                <a:solidFill>
                  <a:srgbClr val="91F7B8"/>
                </a:solidFill>
              </a:rPr>
              <a:t>				</a:t>
            </a:r>
            <a:r>
              <a:rPr lang="en-US" sz="3100" dirty="0" smtClean="0">
                <a:solidFill>
                  <a:srgbClr val="91F7B8"/>
                </a:solidFill>
              </a:rPr>
              <a:t>	--</a:t>
            </a:r>
            <a:r>
              <a:rPr lang="en-US" sz="3100" dirty="0">
                <a:solidFill>
                  <a:srgbClr val="91F7B8"/>
                </a:solidFill>
              </a:rPr>
              <a:t>Medicaid and eventually Medicare/Medicaid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100" dirty="0">
                <a:solidFill>
                  <a:srgbClr val="91F7B8"/>
                </a:solidFill>
              </a:rPr>
              <a:t>				</a:t>
            </a:r>
            <a:r>
              <a:rPr lang="en-US" sz="3100" dirty="0" smtClean="0">
                <a:solidFill>
                  <a:srgbClr val="91F7B8"/>
                </a:solidFill>
              </a:rPr>
              <a:t>	--</a:t>
            </a:r>
            <a:r>
              <a:rPr lang="en-US" sz="3100" dirty="0">
                <a:solidFill>
                  <a:srgbClr val="91F7B8"/>
                </a:solidFill>
              </a:rPr>
              <a:t>Home and Community-Based Waivers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100" dirty="0">
                <a:solidFill>
                  <a:srgbClr val="91F7B8"/>
                </a:solidFill>
              </a:rPr>
              <a:t>				</a:t>
            </a:r>
            <a:r>
              <a:rPr lang="en-US" sz="3100" dirty="0" smtClean="0">
                <a:solidFill>
                  <a:srgbClr val="91F7B8"/>
                </a:solidFill>
              </a:rPr>
              <a:t>	--</a:t>
            </a:r>
            <a:r>
              <a:rPr lang="en-US" sz="3100" dirty="0">
                <a:solidFill>
                  <a:srgbClr val="91F7B8"/>
                </a:solidFill>
              </a:rPr>
              <a:t>County Board of DD Levy Funding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--State Oversight of / and Assistance with “Independent” living…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County Board of DD [Service Support Administrator (SSA)]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1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76200"/>
            <a:ext cx="9144001" cy="1371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B0F0"/>
                </a:solidFill>
              </a:rPr>
              <a:t>Sleep and…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	</a:t>
            </a:r>
            <a:r>
              <a:rPr lang="en-US" dirty="0" smtClean="0">
                <a:solidFill>
                  <a:srgbClr val="00B0F0"/>
                </a:solidFill>
              </a:rPr>
              <a:t>	 the Developmentally Disabled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803400"/>
            <a:ext cx="10820399" cy="4978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91F7B8"/>
                </a:solidFill>
              </a:rPr>
              <a:t>Objectives:</a:t>
            </a:r>
          </a:p>
          <a:p>
            <a:pPr marL="0" indent="0">
              <a:buNone/>
            </a:pPr>
            <a:endParaRPr lang="en-US" sz="30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91F7B8"/>
                </a:solidFill>
              </a:rPr>
              <a:t>--Overview of…  The Psychosocial Living Conditions of the DD</a:t>
            </a:r>
            <a:endParaRPr lang="en-US" sz="3000" dirty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91F7B8"/>
                </a:solidFill>
              </a:rPr>
              <a:t>--Elements of successful treatment of OSA for the DD</a:t>
            </a:r>
            <a:endParaRPr lang="en-US" sz="3000" dirty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91F7B8"/>
                </a:solidFill>
              </a:rPr>
              <a:t>--Challenges </a:t>
            </a:r>
            <a:r>
              <a:rPr lang="en-US" sz="3000" dirty="0">
                <a:solidFill>
                  <a:srgbClr val="91F7B8"/>
                </a:solidFill>
              </a:rPr>
              <a:t>of successful treatment of OSA for the </a:t>
            </a:r>
            <a:r>
              <a:rPr lang="en-US" sz="3000" dirty="0" smtClean="0">
                <a:solidFill>
                  <a:srgbClr val="91F7B8"/>
                </a:solidFill>
              </a:rPr>
              <a:t>DD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91F7B8"/>
                </a:solidFill>
              </a:rPr>
              <a:t>--A call action…to help those who need our help most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3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1" y="1270001"/>
            <a:ext cx="11580813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--State Oversight of / and Assistance with “Independent” living…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County Board of DD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[Service Support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Administrator (SSA)]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--Individual Service Plan (ISP)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	</a:t>
            </a:r>
            <a:r>
              <a:rPr lang="en-US" sz="2800" dirty="0">
                <a:solidFill>
                  <a:srgbClr val="91F7B8"/>
                </a:solidFill>
              </a:rPr>
              <a:t>--Service Providers (Companies and now Individual)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91F7B8"/>
                </a:solidFill>
              </a:rPr>
              <a:t>			--Individual or Group Adult Assisted Living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91F7B8"/>
                </a:solidFill>
              </a:rPr>
              <a:t>			--Vocational and Avocational options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	--Individual Daily Rep assistance (volunteer advocates)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1" y="1270001"/>
            <a:ext cx="11580813" cy="55879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--State Oversight of / and Assistance with “Independent” living…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County Board of DD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[Service Support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Administrator (SSA)]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--Individual Service Plan (ISP)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--Service Providers (Companies and now Individual)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			--Individual or Group Adult Assisted Living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			--Vocational and Avocational options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		--Individual Daily Rep assistance (volunteer advocates)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200" dirty="0">
                <a:solidFill>
                  <a:srgbClr val="91F7B8"/>
                </a:solidFill>
              </a:rPr>
              <a:t>--Funding: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91F7B8"/>
                </a:solidFill>
              </a:rPr>
              <a:t>					--SSI and eventually SSDI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91F7B8"/>
                </a:solidFill>
              </a:rPr>
              <a:t>					--Medicaid and eventually Medicare/Medicaid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91F7B8"/>
                </a:solidFill>
              </a:rPr>
              <a:t>					--Home and Community-Based Waivers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91F7B8"/>
                </a:solidFill>
              </a:rPr>
              <a:t>					--County Board of DD Levy Funding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9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5062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Allison Barnes… </a:t>
            </a:r>
            <a:r>
              <a:rPr lang="en-US" sz="3000" i="1" dirty="0" smtClean="0">
                <a:solidFill>
                  <a:srgbClr val="91F7B8"/>
                </a:solidFill>
              </a:rPr>
              <a:t>[Guardianship] Living at home with family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Disability: </a:t>
            </a:r>
            <a:r>
              <a:rPr 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Wiedemann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-Steiner Syndrome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 rare genetic disorder  that causes developmental delay…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--Short Stature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--Unique facial features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--Hairy Arms (“Hairy Arms Syndrome”)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Hypotonia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in Joints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--Feeding and Digestive Complexities (feeding tubes in early years)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--Dental Issues (TMJ, 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--Cognitive Issues (esp. memory, sequencing, organization)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--OCD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--Immune System Issues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7534"/>
            <a:ext cx="2970212" cy="396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Allison Barnes</a:t>
            </a:r>
            <a:r>
              <a:rPr lang="en-US" sz="3600" dirty="0">
                <a:solidFill>
                  <a:srgbClr val="91F7B8"/>
                </a:solidFill>
              </a:rPr>
              <a:t>… </a:t>
            </a:r>
            <a:r>
              <a:rPr lang="en-US" sz="3000" i="1" dirty="0">
                <a:solidFill>
                  <a:srgbClr val="91F7B8"/>
                </a:solidFill>
              </a:rPr>
              <a:t>[Guardianship] Living at home with family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6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PSG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--Mild OSA with Moderate SpO2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Desats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Sinal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Pauses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--UAR (occasional loud gasping snores)</a:t>
            </a:r>
          </a:p>
        </p:txBody>
      </p:sp>
    </p:spTree>
    <p:extLst>
      <p:ext uri="{BB962C8B-B14F-4D97-AF65-F5344CB8AC3E}">
        <p14:creationId xmlns:p14="http://schemas.microsoft.com/office/powerpoint/2010/main" val="241000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1270001"/>
            <a:ext cx="6324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Allison Barnes</a:t>
            </a:r>
            <a:r>
              <a:rPr lang="en-US" sz="3600" dirty="0">
                <a:solidFill>
                  <a:srgbClr val="91F7B8"/>
                </a:solidFill>
              </a:rPr>
              <a:t>… </a:t>
            </a:r>
            <a:r>
              <a:rPr lang="en-US" sz="3000" i="1" dirty="0">
                <a:solidFill>
                  <a:srgbClr val="91F7B8"/>
                </a:solidFill>
              </a:rPr>
              <a:t>[Guardianship] </a:t>
            </a:r>
            <a:endParaRPr lang="en-US" sz="3000" i="1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CPAP Therapy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--Auto-CPAP (8.0cm – 15.0cm)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--Near 100% Compliance (once she 	   felt the benefit)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--Improved Cognitive Function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--Decreased EDS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--Improved ability to ‘stay well’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94" y="0"/>
            <a:ext cx="5164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6428798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Allison Barnes</a:t>
            </a:r>
            <a:r>
              <a:rPr lang="en-US" sz="3600" dirty="0">
                <a:solidFill>
                  <a:srgbClr val="91F7B8"/>
                </a:solidFill>
              </a:rPr>
              <a:t>… </a:t>
            </a:r>
            <a:r>
              <a:rPr lang="en-US" sz="3000" i="1" dirty="0">
                <a:solidFill>
                  <a:srgbClr val="91F7B8"/>
                </a:solidFill>
              </a:rPr>
              <a:t>[Guardianship] </a:t>
            </a:r>
            <a:endParaRPr lang="en-US" sz="3000" i="1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CPAP Therapy (now after 5 years)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--Auto-CPAP (8.0cm – 16.0cm)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--Near 100% Compliance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--Integral to her overall health and 	   quality of life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Alli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is the oldest Female with WSS identified in America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10" y="-1385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9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6428798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Allison Barnes</a:t>
            </a:r>
            <a:r>
              <a:rPr lang="en-US" sz="3600" dirty="0">
                <a:solidFill>
                  <a:srgbClr val="91F7B8"/>
                </a:solidFill>
              </a:rPr>
              <a:t>… </a:t>
            </a:r>
            <a:r>
              <a:rPr lang="en-US" sz="3000" i="1" dirty="0">
                <a:solidFill>
                  <a:srgbClr val="91F7B8"/>
                </a:solidFill>
              </a:rPr>
              <a:t>[Guardianship] </a:t>
            </a:r>
            <a:endParaRPr lang="en-US" sz="3000" i="1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600" dirty="0" smtClean="0">
              <a:solidFill>
                <a:srgbClr val="91F7B8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Successful treatment of OSA attributable to strong family support </a:t>
            </a:r>
            <a:endParaRPr lang="en-US" sz="28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810" y="-13855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5062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err="1" smtClean="0">
                <a:solidFill>
                  <a:srgbClr val="91F7B8"/>
                </a:solidFill>
              </a:rPr>
              <a:t>Jenne</a:t>
            </a:r>
            <a:r>
              <a:rPr lang="en-US" sz="3600" dirty="0" smtClean="0">
                <a:solidFill>
                  <a:srgbClr val="91F7B8"/>
                </a:solidFill>
              </a:rPr>
              <a:t>’… </a:t>
            </a:r>
            <a:r>
              <a:rPr lang="en-US" sz="3000" i="1" dirty="0" smtClean="0">
                <a:solidFill>
                  <a:srgbClr val="91F7B8"/>
                </a:solidFill>
              </a:rPr>
              <a:t>[Guardianship]… </a:t>
            </a:r>
            <a:r>
              <a:rPr lang="en-US" sz="2800" i="1" dirty="0" smtClean="0">
                <a:solidFill>
                  <a:srgbClr val="91F7B8"/>
                </a:solidFill>
              </a:rPr>
              <a:t>Living Independently with Service Staff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Disability: </a:t>
            </a:r>
            <a:r>
              <a:rPr 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Wiedemann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-Steiner Syndrome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 rare genetic disorder  that causes developmental delay…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--Short Stature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--Unique facial features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--Hairy Arms (“Hairy Arms Syndrome”)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Hypotonia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in Joints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--Feeding and Digestive Complexities (feeding tubes in early years)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--Dental Issues (TMJ, </a:t>
            </a:r>
            <a:r>
              <a:rPr lang="en-US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--Cognitive Issues (esp. memory, sequencing, organization)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--OCD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	--Immune System Issues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599"/>
            <a:ext cx="2943918" cy="39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err="1">
                <a:solidFill>
                  <a:srgbClr val="91F7B8"/>
                </a:solidFill>
              </a:rPr>
              <a:t>Jenne</a:t>
            </a:r>
            <a:r>
              <a:rPr lang="en-US" sz="3600" dirty="0">
                <a:solidFill>
                  <a:srgbClr val="91F7B8"/>
                </a:solidFill>
              </a:rPr>
              <a:t>’… </a:t>
            </a:r>
            <a:r>
              <a:rPr lang="en-US" sz="3000" i="1" dirty="0">
                <a:solidFill>
                  <a:srgbClr val="91F7B8"/>
                </a:solidFill>
              </a:rPr>
              <a:t>[Guardianship]… </a:t>
            </a:r>
            <a:r>
              <a:rPr lang="en-US" sz="2800" i="1" dirty="0">
                <a:solidFill>
                  <a:srgbClr val="91F7B8"/>
                </a:solidFill>
              </a:rPr>
              <a:t>Living Independently with Service Staff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Total of 4 Sleep Studies…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--1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…In-Lab PSG (Severe OSA)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--Treated with T&amp;A Surgery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--2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nd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 In-Lab Split Night (Mild to Moderate OSA)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--Treated with CPAP (Unresolved Mild to Moderate OSA)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--3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rd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 PSG with MSLT (Narcolepsy diagnosed)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--Treated with medication (discontinued r/t side affects)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--4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 HST (showed positional OSA)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--Currently treating with Positional Therapy</a:t>
            </a:r>
          </a:p>
        </p:txBody>
      </p:sp>
    </p:spTree>
    <p:extLst>
      <p:ext uri="{BB962C8B-B14F-4D97-AF65-F5344CB8AC3E}">
        <p14:creationId xmlns:p14="http://schemas.microsoft.com/office/powerpoint/2010/main" val="25319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69342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err="1" smtClean="0">
                <a:solidFill>
                  <a:srgbClr val="91F7B8"/>
                </a:solidFill>
              </a:rPr>
              <a:t>Jenne</a:t>
            </a:r>
            <a:r>
              <a:rPr lang="en-US" sz="3600" dirty="0">
                <a:solidFill>
                  <a:srgbClr val="91F7B8"/>
                </a:solidFill>
              </a:rPr>
              <a:t>’… </a:t>
            </a:r>
            <a:r>
              <a:rPr lang="en-US" sz="3000" i="1" dirty="0">
                <a:solidFill>
                  <a:srgbClr val="91F7B8"/>
                </a:solidFill>
              </a:rPr>
              <a:t>[Guardianship]… </a:t>
            </a:r>
            <a:endParaRPr lang="en-US" sz="3000" i="1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Sleep issues not fully resolved…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--Continued EDS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     (with moodiness and behaviors, HTN, DM)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endParaRPr lang="en-US" sz="32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--Family involvement crucial 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all improvements gained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32" y="1"/>
            <a:ext cx="401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76200"/>
            <a:ext cx="9144001" cy="1371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rgbClr val="00B0F0"/>
                </a:solidFill>
              </a:rPr>
              <a:t>Sleep and…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	</a:t>
            </a:r>
            <a:r>
              <a:rPr lang="en-US" dirty="0" smtClean="0">
                <a:solidFill>
                  <a:srgbClr val="00B0F0"/>
                </a:solidFill>
              </a:rPr>
              <a:t>	 the Developmentally Disabled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803400"/>
            <a:ext cx="10820399" cy="497839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>
                <a:solidFill>
                  <a:srgbClr val="91F7B8"/>
                </a:solidFill>
              </a:rPr>
              <a:t>Disclosures</a:t>
            </a:r>
            <a:r>
              <a:rPr lang="en-US" sz="3000" dirty="0" smtClean="0">
                <a:solidFill>
                  <a:srgbClr val="91F7B8"/>
                </a:solidFill>
              </a:rPr>
              <a:t>:</a:t>
            </a:r>
            <a:endParaRPr lang="en-US" sz="3000" dirty="0">
              <a:solidFill>
                <a:srgbClr val="91F7B8"/>
              </a:solidFill>
            </a:endParaRPr>
          </a:p>
          <a:p>
            <a:pPr marL="0" indent="0" algn="ctr">
              <a:buNone/>
            </a:pPr>
            <a:r>
              <a:rPr lang="en-US" sz="3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None that I know of</a:t>
            </a:r>
          </a:p>
          <a:p>
            <a:pPr marL="0" indent="0">
              <a:buNone/>
            </a:pPr>
            <a:endParaRPr lang="en-US" sz="3000" dirty="0">
              <a:solidFill>
                <a:srgbClr val="91F7B8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I’m just a small town Sleep Tech that mostly does night Sleep Studies…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Tracy (13 year old girl)… </a:t>
            </a:r>
            <a:r>
              <a:rPr lang="en-US" sz="3000" i="1" dirty="0" smtClean="0">
                <a:solidFill>
                  <a:srgbClr val="91F7B8"/>
                </a:solidFill>
              </a:rPr>
              <a:t>[Minor living with parents]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Disability: </a:t>
            </a:r>
            <a:r>
              <a:rPr lang="en-US" sz="32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Prader</a:t>
            </a: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-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Willi Syndrome (PWS)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 rare complex genetic disorder affecting appetite, growth,     	   metabolism, cognitive function and behavior.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--Short Stature…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--Cognitive disabilities...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--Behavioral problems…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--Slowed Metabolism…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**Chronic feelings of insatiable hunger**</a:t>
            </a:r>
          </a:p>
        </p:txBody>
      </p:sp>
    </p:spTree>
    <p:extLst>
      <p:ext uri="{BB962C8B-B14F-4D97-AF65-F5344CB8AC3E}">
        <p14:creationId xmlns:p14="http://schemas.microsoft.com/office/powerpoint/2010/main" val="39846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Tracy (13 year old girl)… </a:t>
            </a:r>
            <a:r>
              <a:rPr lang="en-US" sz="3000" i="1" dirty="0" smtClean="0">
                <a:solidFill>
                  <a:srgbClr val="91F7B8"/>
                </a:solidFill>
              </a:rPr>
              <a:t>[</a:t>
            </a:r>
            <a:r>
              <a:rPr lang="en-US" sz="3000" i="1" dirty="0">
                <a:solidFill>
                  <a:srgbClr val="91F7B8"/>
                </a:solidFill>
              </a:rPr>
              <a:t>Minor living with parents]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6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PSG…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--1:1 care – in addition to having Mother in room all night…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--Continual behavioral outbursts prompted by PSG equipment…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--Required ongoing ‘coaching’ by mother to keep wires on…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--Very limited consolidated sleep – due to irrational fears…</a:t>
            </a:r>
          </a:p>
        </p:txBody>
      </p:sp>
    </p:spTree>
    <p:extLst>
      <p:ext uri="{BB962C8B-B14F-4D97-AF65-F5344CB8AC3E}">
        <p14:creationId xmlns:p14="http://schemas.microsoft.com/office/powerpoint/2010/main" val="184055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Tracy (13 year old girl)… </a:t>
            </a:r>
            <a:r>
              <a:rPr lang="en-US" sz="3000" i="1" dirty="0">
                <a:solidFill>
                  <a:srgbClr val="91F7B8"/>
                </a:solidFill>
              </a:rPr>
              <a:t>[Minor living with parents]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PSG Results…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--AHI: 9 (14 – Supine… 25 – REM)…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Challenge: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--In-Lab CPAP Titration (not possible) due to fear and behaviors…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--CMS guidelines do not allow Auto-Titration…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--Tracy even terrified to attend consult with Dr. Sak.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2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Tracy (13 year old girl)… </a:t>
            </a:r>
            <a:r>
              <a:rPr lang="en-US" sz="3000" i="1" dirty="0">
                <a:solidFill>
                  <a:srgbClr val="91F7B8"/>
                </a:solidFill>
              </a:rPr>
              <a:t>[Minor living with parents]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Solution: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--Dr. Sak appealed CMS for a home Auto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Tiration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(peer review)…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--Home Auto Titration was granted…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--Prescribed Therapy: Auto CPAP (5.0cm – 10.0cm)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Tracy (</a:t>
            </a:r>
            <a:r>
              <a:rPr lang="en-US" sz="3600" dirty="0" smtClean="0">
                <a:solidFill>
                  <a:srgbClr val="91F7B8"/>
                </a:solidFill>
              </a:rPr>
              <a:t>14 </a:t>
            </a:r>
            <a:r>
              <a:rPr lang="en-US" sz="3600" dirty="0">
                <a:solidFill>
                  <a:srgbClr val="91F7B8"/>
                </a:solidFill>
              </a:rPr>
              <a:t>year old girl)… </a:t>
            </a:r>
            <a:r>
              <a:rPr lang="en-US" sz="3000" i="1" dirty="0">
                <a:solidFill>
                  <a:srgbClr val="91F7B8"/>
                </a:solidFill>
              </a:rPr>
              <a:t>[Minor living with parents]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Compliance: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--1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st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30 day (100% compliance)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--Median Pressure: 9.4 (95</a:t>
            </a:r>
            <a:r>
              <a:rPr lang="en-US" sz="28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percentile 10.0 cm)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--AHI: 1.2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4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Tracy (</a:t>
            </a:r>
            <a:r>
              <a:rPr lang="en-US" sz="3600" dirty="0" smtClean="0">
                <a:solidFill>
                  <a:srgbClr val="91F7B8"/>
                </a:solidFill>
              </a:rPr>
              <a:t>14 </a:t>
            </a:r>
            <a:r>
              <a:rPr lang="en-US" sz="3600" dirty="0">
                <a:solidFill>
                  <a:srgbClr val="91F7B8"/>
                </a:solidFill>
              </a:rPr>
              <a:t>year old girl)… </a:t>
            </a:r>
            <a:endParaRPr lang="en-US" sz="36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i="1" dirty="0" smtClean="0">
                <a:solidFill>
                  <a:srgbClr val="91F7B8"/>
                </a:solidFill>
              </a:rPr>
              <a:t>[</a:t>
            </a:r>
            <a:r>
              <a:rPr lang="en-US" sz="3000" i="1" dirty="0">
                <a:solidFill>
                  <a:srgbClr val="91F7B8"/>
                </a:solidFill>
              </a:rPr>
              <a:t>Minor living with parents]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12" y="0"/>
            <a:ext cx="525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4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Tracy (</a:t>
            </a:r>
            <a:r>
              <a:rPr lang="en-US" sz="3600" dirty="0" smtClean="0">
                <a:solidFill>
                  <a:srgbClr val="91F7B8"/>
                </a:solidFill>
              </a:rPr>
              <a:t>14 </a:t>
            </a:r>
            <a:r>
              <a:rPr lang="en-US" sz="3600" dirty="0">
                <a:solidFill>
                  <a:srgbClr val="91F7B8"/>
                </a:solidFill>
              </a:rPr>
              <a:t>year old girl)… </a:t>
            </a:r>
            <a:endParaRPr lang="en-US" sz="3600" dirty="0" smtClean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i="1" dirty="0" smtClean="0">
                <a:solidFill>
                  <a:srgbClr val="91F7B8"/>
                </a:solidFill>
              </a:rPr>
              <a:t>[</a:t>
            </a:r>
            <a:r>
              <a:rPr lang="en-US" sz="3000" i="1" dirty="0">
                <a:solidFill>
                  <a:srgbClr val="91F7B8"/>
                </a:solidFill>
              </a:rPr>
              <a:t>Minor living with parents</a:t>
            </a:r>
            <a:r>
              <a:rPr lang="en-US" sz="3000" i="1" dirty="0" smtClean="0">
                <a:solidFill>
                  <a:srgbClr val="91F7B8"/>
                </a:solidFill>
              </a:rPr>
              <a:t>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3000" i="1" dirty="0">
              <a:solidFill>
                <a:srgbClr val="91F7B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Success due to: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--Dr. </a:t>
            </a:r>
            <a:r>
              <a:rPr lang="en-US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Sak’s</a:t>
            </a: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successful appeal for Auto-Titration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--Good Family support</a:t>
            </a:r>
            <a:endParaRPr 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12" y="0"/>
            <a:ext cx="5256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--State Oversight of / and Assistance with “Independent” living…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County Board of DD </a:t>
            </a:r>
            <a:r>
              <a:rPr lang="en-US" dirty="0" smtClean="0">
                <a:solidFill>
                  <a:srgbClr val="91F7B8"/>
                </a:solidFill>
              </a:rPr>
              <a:t>[Service &amp; Support Administrator (SSA)]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dirty="0">
                <a:solidFill>
                  <a:srgbClr val="91F7B8"/>
                </a:solidFill>
              </a:rPr>
              <a:t>	</a:t>
            </a:r>
            <a:r>
              <a:rPr lang="en-US" dirty="0" smtClean="0">
                <a:solidFill>
                  <a:srgbClr val="91F7B8"/>
                </a:solidFill>
              </a:rPr>
              <a:t>		</a:t>
            </a:r>
            <a:r>
              <a:rPr lang="en-US" dirty="0">
                <a:solidFill>
                  <a:srgbClr val="91F7B8"/>
                </a:solidFill>
              </a:rPr>
              <a:t>		</a:t>
            </a:r>
            <a:r>
              <a:rPr lang="en-US" dirty="0" smtClean="0">
                <a:solidFill>
                  <a:srgbClr val="91F7B8"/>
                </a:solidFill>
              </a:rPr>
              <a:t>	</a:t>
            </a: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1252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James </a:t>
            </a:r>
            <a:r>
              <a:rPr lang="en-US" sz="3000" dirty="0" smtClean="0">
                <a:solidFill>
                  <a:srgbClr val="91F7B8"/>
                </a:solidFill>
              </a:rPr>
              <a:t>(65 year old 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Disability: Autism Spectrum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--High functioning in communication and  1:1 interaction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--Very unsure about prospect of PSG (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and possibility of using CPAP Mask)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--High ESS (falling asleep daily at Workshop and Day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Hab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469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0490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James </a:t>
            </a:r>
            <a:r>
              <a:rPr lang="en-US" sz="3000" dirty="0" smtClean="0">
                <a:solidFill>
                  <a:srgbClr val="91F7B8"/>
                </a:solidFill>
              </a:rPr>
              <a:t>(65 year old 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PSG…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--1:1 Care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--Lots of reassurance required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--Staff (House Manager) coached Tech on Pt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sensativities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--Provisional Mask Trial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(taking time to encourage and answer questions)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--Goal: to have fun positive night for James</a:t>
            </a:r>
          </a:p>
        </p:txBody>
      </p:sp>
    </p:spTree>
    <p:extLst>
      <p:ext uri="{BB962C8B-B14F-4D97-AF65-F5344CB8AC3E}">
        <p14:creationId xmlns:p14="http://schemas.microsoft.com/office/powerpoint/2010/main" val="189481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rgbClr val="00B0F0"/>
                </a:solidFill>
              </a:rPr>
              <a:t>Sleep and…the Developmentally Disabled</a:t>
            </a:r>
            <a:br>
              <a:rPr lang="en-US" sz="2800" dirty="0">
                <a:solidFill>
                  <a:srgbClr val="00B0F0"/>
                </a:solidFill>
              </a:rPr>
            </a:br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…</a:t>
            </a:r>
            <a:r>
              <a:rPr lang="en-US" sz="2800" dirty="0" smtClean="0">
                <a:solidFill>
                  <a:srgbClr val="00B0F0"/>
                </a:solidFill>
              </a:rPr>
              <a:t/>
            </a:r>
            <a:br>
              <a:rPr lang="en-US" sz="2800" dirty="0" smtClean="0">
                <a:solidFill>
                  <a:srgbClr val="00B0F0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066801"/>
            <a:ext cx="10896599" cy="57912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91F7B8"/>
                </a:solidFill>
              </a:rPr>
              <a:t>D</a:t>
            </a:r>
            <a:r>
              <a:rPr lang="en-US" sz="3600" dirty="0" smtClean="0">
                <a:solidFill>
                  <a:srgbClr val="91F7B8"/>
                </a:solidFill>
              </a:rPr>
              <a:t>an…</a:t>
            </a:r>
          </a:p>
          <a:p>
            <a:pPr marL="0" indent="0">
              <a:buNone/>
            </a:pPr>
            <a:endParaRPr lang="en-US" dirty="0" smtClean="0">
              <a:solidFill>
                <a:srgbClr val="91F7B8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91F7B8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12" y="784540"/>
            <a:ext cx="8151813" cy="60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0490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James </a:t>
            </a:r>
            <a:r>
              <a:rPr lang="en-US" sz="3000" dirty="0" smtClean="0">
                <a:solidFill>
                  <a:srgbClr val="91F7B8"/>
                </a:solidFill>
              </a:rPr>
              <a:t>(65 year old 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PSG Results: (Severe OSA)…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--AHI 43 (74 in Supine)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--Severe SpO2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Desats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014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James </a:t>
            </a:r>
            <a:r>
              <a:rPr lang="en-US" sz="3000" dirty="0" smtClean="0">
                <a:solidFill>
                  <a:srgbClr val="91F7B8"/>
                </a:solidFill>
              </a:rPr>
              <a:t>(65 year old 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CPAP Titration…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--Took extra time in Mask Trial </a:t>
            </a:r>
            <a:r>
              <a:rPr lang="en-US" sz="1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(He liked being like Darth Vader – to match his Vader Pants)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--Lots of Tech “Cheerleading”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--James had fun… and decided CPAP would be fun at home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0490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James </a:t>
            </a:r>
            <a:r>
              <a:rPr lang="en-US" sz="3000" dirty="0" smtClean="0">
                <a:solidFill>
                  <a:srgbClr val="91F7B8"/>
                </a:solidFill>
              </a:rPr>
              <a:t>(65 year old 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CPAP Titration Results…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--Supine REM with no OSA noted @ CPAP of 11.0 cm/H20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--Supine N3 Rebound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--James felt rested and refreshed and energetic </a:t>
            </a:r>
            <a:r>
              <a:rPr lang="en-US" sz="2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(very unusual for him)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1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0490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James </a:t>
            </a:r>
            <a:r>
              <a:rPr lang="en-US" sz="3000" dirty="0" smtClean="0">
                <a:solidFill>
                  <a:srgbClr val="91F7B8"/>
                </a:solidFill>
              </a:rPr>
              <a:t>(65 year old 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In-Lab CPAP Titration Results…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--Supine REM with no OSA noted @ CPAP of 11.0 cm/H20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--Supine N3 Rebound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--James felt rested and refreshed and energetic 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(very unusual for him)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endParaRPr lang="en-US" sz="22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--Educated Staff (House Manager)… on CPAP Compliance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--Verified James had Staff 24/7 (i.e. night supervision to help with using mask)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--Final “Cheerleading” on how good James felt after using CPAP (in front of Staff)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--Staff picked up on “cheerleading” in terms James understood…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9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1252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Dori </a:t>
            </a:r>
            <a:r>
              <a:rPr lang="en-US" sz="3000" dirty="0" smtClean="0">
                <a:solidFill>
                  <a:srgbClr val="91F7B8"/>
                </a:solidFill>
              </a:rPr>
              <a:t>(38 year old woman)…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Disability: 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Unspecified DD, Schizophrenia, Multiple Esophageal Surgeries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--High functioning in communication and  1:1 interaction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--High Anxiety regarding PSG wires and possible CPAP Mask use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--Loud Snoring and Witnessed Apneas by Staff (and in Hospital)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--GERD, Depression, Morbid Obesity (BMI  49)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072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125200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Dori </a:t>
            </a:r>
            <a:r>
              <a:rPr lang="en-US" sz="3000" dirty="0" smtClean="0">
                <a:solidFill>
                  <a:srgbClr val="91F7B8"/>
                </a:solidFill>
              </a:rPr>
              <a:t>(38 year old woman)…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PSG </a:t>
            </a:r>
            <a:r>
              <a:rPr lang="en-US" sz="3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(turned into Split Night) Results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endParaRPr lang="en-US" sz="30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AHI 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&gt; 85 by epoch 260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--Significant SpO2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Desats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--Split Night indicated and initiated</a:t>
            </a:r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--REM Rebound with no OSA noted @ 12.0 cm/H2O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--Mask and CPAP Tolerated well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--Dori felt better in morning that she normally feels</a:t>
            </a:r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770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rgbClr val="91F7B8"/>
                </a:solidFill>
              </a:rPr>
              <a:t>Dori </a:t>
            </a:r>
            <a:r>
              <a:rPr lang="en-US" sz="3000" dirty="0" smtClean="0">
                <a:solidFill>
                  <a:srgbClr val="91F7B8"/>
                </a:solidFill>
              </a:rPr>
              <a:t>(38 year old woman)… </a:t>
            </a:r>
            <a:r>
              <a:rPr lang="en-US" sz="2200" i="1" dirty="0" smtClean="0">
                <a:solidFill>
                  <a:srgbClr val="91F7B8"/>
                </a:solidFill>
              </a:rPr>
              <a:t>[State Oversight (SSA) in Group AL Home with 24/7 staff]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In-Lab 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PSG </a:t>
            </a:r>
            <a:r>
              <a:rPr lang="en-US" sz="3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(turned into Split Night) Results</a:t>
            </a: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: </a:t>
            </a:r>
            <a:endParaRPr lang="en-US" sz="30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AHI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&gt; 85 by epoch 260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--Significant SpO2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</a:rPr>
              <a:t>Desats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--Split Night indicated and initiated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--REM Rebound with no OSA noted @ 12.0 cm/H2O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--Mask and CPAP Tolerated well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--Dori felt better in morning that she normally feels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--Recognized probability of Split Night Titration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--Education and mask trial geared to ‘stress-free’ needs of Dori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--”Cheerleading” all night (geared to Dori’s </a:t>
            </a:r>
            <a:r>
              <a:rPr lang="en-US" sz="23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sensativities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3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--Educated Service Provider (at time of Pickup in morning)</a:t>
            </a:r>
            <a:endParaRPr lang="en-US" sz="23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263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Psychosocial Living Conditions of the DD: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--State Oversight of / and Assistance with “Independent” living…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91F7B8"/>
                </a:solidFill>
              </a:rPr>
              <a:t>	</a:t>
            </a:r>
            <a:r>
              <a:rPr lang="en-US" sz="3000" dirty="0" smtClean="0">
                <a:solidFill>
                  <a:srgbClr val="91F7B8"/>
                </a:solidFill>
              </a:rPr>
              <a:t>	County Board of DD Service [ Support Administrator (SSA)]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en-US" sz="3000" dirty="0" smtClean="0">
              <a:solidFill>
                <a:srgbClr val="91F7B8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Challenges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and Support Administrator (SSA) Perspective: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Jennifer M. Sandusky County, OH  SSA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--CPAP Protocol: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--Itemized in Individual Service Plan (ISP)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--ISP specifies CPAP Compliance as well as all Sleep Physician </a:t>
            </a:r>
            <a:r>
              <a:rPr lang="en-US" sz="2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appts</a:t>
            </a:r>
            <a:endParaRPr lang="en-US" sz="25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--All Service Providers encouraged to be creative in encouraging CPAP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--ISP will continue to include CPAP even if Consumer habitually refuses 		   CPAP Compliance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4300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and Support Administrator (SSA) Perspective: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Jennifer M. Sandusky County, OH  SSA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--CPAP Protocol: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--Itemized in Individual Service Plan (ISP)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--ISP specifies CPAP Compliance as well as all Sleep Physician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</a:rPr>
              <a:t>appts</a:t>
            </a:r>
            <a:endParaRPr lang="en-US" sz="14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--All Service Providers encouraged to be creative in encouraging CPAP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	--ISP will continue to include CPAP even if Consumer habitually refuses CPAP Compliance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--State Waiver Funding reductions have eliminated 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overnight 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supervision </a:t>
            </a: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many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 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Consumers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--Many Counties now promoting “Remote Monitoring” (Alexa units, Echo units, 	   	   	   Computer that prompt and remind, Internet Cameras, Remote Lock Downs, </a:t>
            </a:r>
            <a:r>
              <a:rPr lang="en-US" sz="2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etc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…)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 smtClean="0">
                <a:solidFill>
                  <a:srgbClr val="FFFF00"/>
                </a:solidFill>
              </a:rPr>
              <a:t>--Problem: “Remote Monitoring” is not capable of putting a CPAP mask back on…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200" dirty="0">
                <a:solidFill>
                  <a:srgbClr val="91F7B8"/>
                </a:solidFill>
              </a:rPr>
              <a:t>D</a:t>
            </a:r>
            <a:r>
              <a:rPr lang="en-US" sz="4200" dirty="0" smtClean="0">
                <a:solidFill>
                  <a:srgbClr val="91F7B8"/>
                </a:solidFill>
              </a:rPr>
              <a:t>an Age 29-38…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Disability: Unknown – </a:t>
            </a:r>
            <a:r>
              <a:rPr lang="en-US" sz="3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probably Cornelia de Lange Syndrome (</a:t>
            </a:r>
            <a:r>
              <a:rPr lang="en-US" sz="33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CdLS</a:t>
            </a:r>
            <a:r>
              <a:rPr lang="en-US" sz="33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--The phenotype is highly varied and thus is described as 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spectrum; from Classic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CdLS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(with a greater presence of key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 features) to Mild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CdLS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--Long Thick Eyebrows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--Cleft Palate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--Hearing Impairment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--Chronic Respiratory Illness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--Heart Defects (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coarctation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of the aorta) *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--Facial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Dysmorphology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--GERD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--Seizures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Muscoskeletal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Problems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811" y="2955778"/>
            <a:ext cx="2894013" cy="387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9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Provider Perspective: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Maria B.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7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--former house manager with Service Company in Hancock &amp; Seneca Counties, OH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--CPAP Protocol: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--CPAP listed on M.A.R.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--Staff required to encourage CPAP and record usage (just like Meds)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--Attendance to Sleep Physician appointments accommodated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--Overnight Staff members monitor CPAP compliance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--Staff trained in “creative encouragement” of consumers to use CPAP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--Consumer has right to refuse CPAP use (a right under Ohio Law)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8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Provider Perspective: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Maria B.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--former house manager with Service Company in Hancock &amp; Seneca Counties, 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--CPAP Protocol: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	--CPAP listed on M.A.R.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	--Staff required to encourage CPAP and record usage (just like Meds)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	--Attendance to Sleep Physician appointments accommodated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	--Overnight Staff members monitor CPAP compliance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	--Staff trained in “creative encouragement” of consumers to use CPAP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	--Consumer has right to refuse CPAP use (a right under Ohio Law)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--Challenges: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--Struggle to find Balance between Consumer Right to Refuse and Medical Necessity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--Inconsistent Staff effort in “creative encouragement” (i.e. apathy in some staff)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--Funding cuts (in Waivers) that ended overnight supervision for many consumer</a:t>
            </a:r>
            <a:r>
              <a:rPr lang="en-US" sz="22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Provider Perspective: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Maria B.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--former house manager with Service Company in Hancock &amp; Seneca Counties, 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</a:rPr>
              <a:t>Case Scenario: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--29 year old female consumer (no parents involved)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--Autistic, Dwarfism, Mental Disability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--Severe OSA (CPAP prescribed and used)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--Maria was house manager and provided overnight supervision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--Consumer was thriving in sheltered workshop, and Day-</a:t>
            </a:r>
            <a:r>
              <a:rPr lang="en-US" sz="25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Hab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programs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Service Provider Perspective: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Maria B.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--former house manager with Service Company in Hancock &amp; Seneca Counties, 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tx2">
                    <a:lumMod val="50000"/>
                  </a:schemeClr>
                </a:solidFill>
              </a:rPr>
              <a:t>Case Scenario: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</a:rPr>
              <a:t>--29 year old female consumer (no parents involved)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</a:rPr>
              <a:t>--Autistic, Dwarfism, Mental Disability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</a:rPr>
              <a:t>--Severe OSA (CPAP prescribed and used)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50000"/>
                  </a:schemeClr>
                </a:solidFill>
              </a:rPr>
              <a:t>	--Maria was house manager and provided overnight supervision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50000"/>
                  </a:schemeClr>
                </a:solidFill>
              </a:rPr>
              <a:t>	--Consumer was thriving in sheltered workshop, and Day-</a:t>
            </a:r>
            <a:r>
              <a:rPr lang="en-US" sz="2500" dirty="0" err="1">
                <a:solidFill>
                  <a:schemeClr val="accent2">
                    <a:lumMod val="50000"/>
                  </a:schemeClr>
                </a:solidFill>
              </a:rPr>
              <a:t>Hab</a:t>
            </a:r>
            <a:r>
              <a:rPr lang="en-US" sz="2500" dirty="0">
                <a:solidFill>
                  <a:schemeClr val="accent2">
                    <a:lumMod val="50000"/>
                  </a:schemeClr>
                </a:solidFill>
              </a:rPr>
              <a:t> programs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5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--Waiver Funding cuts (overnight staff supervision discontinued)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--CPAP non-Compliance emerged with lack of overnight staff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--Onset of Behaviors at Workshop and in Day-</a:t>
            </a:r>
            <a:r>
              <a:rPr lang="en-US" sz="25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Hab</a:t>
            </a:r>
            <a:endParaRPr lang="en-US" sz="25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5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	--Loss of Workshop job and had incident requiring police intervention</a:t>
            </a: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Summary of our Advocacy: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CCSH Credential Holders should be good at this…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5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DOMAIN </a:t>
            </a: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3:  PATIENT AND FAMILY COMMUNICATION AND EDUCATION 30%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TASK </a:t>
            </a: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A: Provide education to patient and family 10-13%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</a:t>
            </a:r>
            <a:r>
              <a:rPr lang="en-US" sz="2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i.Respond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questions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</a:t>
            </a:r>
            <a:r>
              <a:rPr lang="en-US" sz="25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ii.Recognize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importance of diversity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		</a:t>
            </a:r>
            <a:r>
              <a:rPr lang="en-US" sz="2500" dirty="0" err="1" smtClean="0">
                <a:solidFill>
                  <a:srgbClr val="FFFF00"/>
                </a:solidFill>
              </a:rPr>
              <a:t>iii.Evaluate</a:t>
            </a:r>
            <a:r>
              <a:rPr lang="en-US" sz="2500" dirty="0" smtClean="0">
                <a:solidFill>
                  <a:srgbClr val="FFFF00"/>
                </a:solidFill>
              </a:rPr>
              <a:t> </a:t>
            </a:r>
            <a:r>
              <a:rPr lang="en-US" sz="2500" dirty="0">
                <a:solidFill>
                  <a:srgbClr val="FFFF00"/>
                </a:solidFill>
              </a:rPr>
              <a:t>readiness to learn at an age appropriate level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rgbClr val="FFFF00"/>
                </a:solidFill>
              </a:rPr>
              <a:t>		</a:t>
            </a:r>
            <a:r>
              <a:rPr lang="en-US" sz="2500" dirty="0" err="1" smtClean="0">
                <a:solidFill>
                  <a:srgbClr val="FFFF00"/>
                </a:solidFill>
              </a:rPr>
              <a:t>iv.Adapt</a:t>
            </a:r>
            <a:r>
              <a:rPr lang="en-US" sz="2500" dirty="0" smtClean="0">
                <a:solidFill>
                  <a:srgbClr val="FFFF00"/>
                </a:solidFill>
              </a:rPr>
              <a:t> </a:t>
            </a:r>
            <a:r>
              <a:rPr lang="en-US" sz="2500" dirty="0">
                <a:solidFill>
                  <a:srgbClr val="FFFF00"/>
                </a:solidFill>
              </a:rPr>
              <a:t>interactions to learning styles</a:t>
            </a:r>
            <a:endParaRPr lang="en-US" sz="22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Summary of our Advocacy: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Assess the DD Patient and Living conditions: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--Living in Family home (under Guardianship or as a Minor)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--Living independently (In Adult AL or individually) [under Guardianship]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--Living in Adult AL with State Oversight (SSA); Service Staff assisting 24/7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--Living in Adult AL with State Oversight (SSA); Remote Monitored (minimal Staff)</a:t>
            </a:r>
            <a:endParaRPr lang="en-US" sz="22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Summary of our Advocacy: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Assess the DD Patient abilities and sensitivities: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--Determine how best to communicate Sleep Education info to them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--Be careful to not frustrate or overwhelm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--”Cheerleading” at every available opportunity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--Make the In-Lab visit as fun and comfortable as possible (positive experience)</a:t>
            </a:r>
            <a:endParaRPr lang="en-US" sz="2200" dirty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7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Summary of our Advocacy: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Assess the DD Patient’s most viable advocate (as much as possible):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--Support Staff member (in rare occasions…SSA)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--Parent / Guardian (other involved family member)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5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5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--Educate and equip the Patient’s best advocate with all they need to promote long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term PAP compliance and good sleep health</a:t>
            </a:r>
            <a:endParaRPr lang="en-US" sz="2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Summary of our Advocacy: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Communicate within your Sleep Facility for DD Patient’s benefit: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--Be sure Sleep Physician knows any concerns you may have regarding DD Patient’s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successful PAP therapy.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5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--Always communicate pertinent Clinical info that affects DD Patient’s outcomes</a:t>
            </a:r>
            <a:endParaRPr lang="en-US" sz="2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5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1277600" cy="55879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Summary of our Advocacy: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0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…Be Ready to Help those who need our help most…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200" dirty="0" smtClean="0">
              <a:solidFill>
                <a:srgbClr val="FFFF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600" dirty="0" smtClean="0">
                <a:solidFill>
                  <a:srgbClr val="91F7B8"/>
                </a:solidFill>
              </a:rPr>
              <a:t>		</a:t>
            </a:r>
            <a:r>
              <a:rPr lang="en-US" sz="2600" dirty="0">
                <a:solidFill>
                  <a:srgbClr val="91F7B8"/>
                </a:solidFill>
              </a:rPr>
              <a:t>	</a:t>
            </a:r>
            <a:r>
              <a:rPr lang="en-US" sz="2800" dirty="0">
                <a:solidFill>
                  <a:srgbClr val="91F7B8"/>
                </a:solidFill>
              </a:rPr>
              <a:t>	</a:t>
            </a:r>
            <a:r>
              <a:rPr lang="en-US" sz="2800" dirty="0" smtClean="0">
                <a:solidFill>
                  <a:srgbClr val="91F7B8"/>
                </a:solidFill>
              </a:rPr>
              <a:t>	</a:t>
            </a:r>
            <a:endParaRPr lang="en-US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2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D</a:t>
            </a:r>
            <a:r>
              <a:rPr lang="en-US" sz="3600" dirty="0" smtClean="0">
                <a:solidFill>
                  <a:srgbClr val="91F7B8"/>
                </a:solidFill>
              </a:rPr>
              <a:t>an Age 29-38…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1</a:t>
            </a:r>
            <a:r>
              <a:rPr lang="en-US" sz="32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st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In-Lab PSG (unanticipated Split Night)…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--Severe OSA with significant SpO2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Desats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--Apneas &gt; 60 seconds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--Very Loud (gasping) Snores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066800"/>
            <a:ext cx="8229600" cy="2895600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Sleep and the </a:t>
            </a:r>
            <a:br>
              <a:rPr lang="en-US" dirty="0" smtClean="0">
                <a:solidFill>
                  <a:srgbClr val="00B0F0"/>
                </a:solidFill>
              </a:rPr>
            </a:br>
            <a:r>
              <a:rPr lang="en-US" dirty="0" smtClean="0">
                <a:solidFill>
                  <a:srgbClr val="00B0F0"/>
                </a:solidFill>
              </a:rPr>
              <a:t>Developmentally Disabled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3810000"/>
            <a:ext cx="8229600" cy="25146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5B"/>
                </a:solidFill>
              </a:rPr>
              <a:t>Advocating for Success</a:t>
            </a:r>
          </a:p>
          <a:p>
            <a:endParaRPr lang="en-US" dirty="0">
              <a:solidFill>
                <a:srgbClr val="FFFF5B"/>
              </a:solidFill>
            </a:endParaRPr>
          </a:p>
          <a:p>
            <a:endParaRPr lang="en-US" dirty="0" smtClean="0">
              <a:solidFill>
                <a:srgbClr val="FFFF5B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cap="none" dirty="0" smtClean="0">
                <a:solidFill>
                  <a:schemeClr val="tx1"/>
                </a:solidFill>
              </a:rPr>
              <a:t>Ned </a:t>
            </a:r>
            <a:r>
              <a:rPr lang="en-US" cap="none" dirty="0">
                <a:solidFill>
                  <a:schemeClr val="tx1"/>
                </a:solidFill>
              </a:rPr>
              <a:t>B</a:t>
            </a:r>
            <a:r>
              <a:rPr lang="en-US" cap="none" dirty="0" smtClean="0">
                <a:solidFill>
                  <a:schemeClr val="tx1"/>
                </a:solidFill>
              </a:rPr>
              <a:t>arnes, RPSGT, RST, CCSH</a:t>
            </a:r>
          </a:p>
          <a:p>
            <a:pPr algn="ctr"/>
            <a:r>
              <a:rPr lang="en-US" cap="none" dirty="0" smtClean="0">
                <a:solidFill>
                  <a:schemeClr val="tx1"/>
                </a:solidFill>
              </a:rPr>
              <a:t>Blanchard Valley </a:t>
            </a:r>
            <a:r>
              <a:rPr lang="en-US" cap="none" dirty="0">
                <a:solidFill>
                  <a:schemeClr val="tx1"/>
                </a:solidFill>
              </a:rPr>
              <a:t>H</a:t>
            </a:r>
            <a:r>
              <a:rPr lang="en-US" cap="none" dirty="0" smtClean="0">
                <a:solidFill>
                  <a:schemeClr val="tx1"/>
                </a:solidFill>
              </a:rPr>
              <a:t>ospital</a:t>
            </a:r>
          </a:p>
          <a:p>
            <a:pPr algn="ctr"/>
            <a:r>
              <a:rPr lang="en-US" cap="none" dirty="0" smtClean="0">
                <a:solidFill>
                  <a:schemeClr val="tx1"/>
                </a:solidFill>
              </a:rPr>
              <a:t>Sak Sleep </a:t>
            </a:r>
            <a:r>
              <a:rPr lang="en-US" cap="none" dirty="0">
                <a:solidFill>
                  <a:schemeClr val="tx1"/>
                </a:solidFill>
              </a:rPr>
              <a:t>W</a:t>
            </a:r>
            <a:r>
              <a:rPr lang="en-US" cap="none" dirty="0" smtClean="0">
                <a:solidFill>
                  <a:schemeClr val="tx1"/>
                </a:solidFill>
              </a:rPr>
              <a:t>ellness Center</a:t>
            </a:r>
          </a:p>
          <a:p>
            <a:pPr algn="ctr"/>
            <a:endParaRPr lang="en-US" cap="none" dirty="0" smtClean="0">
              <a:solidFill>
                <a:srgbClr val="FFFF00"/>
              </a:solidFill>
            </a:endParaRPr>
          </a:p>
          <a:p>
            <a:pPr algn="ctr"/>
            <a:r>
              <a:rPr lang="en-US" cap="none" dirty="0" smtClean="0">
                <a:solidFill>
                  <a:srgbClr val="FFFF00"/>
                </a:solidFill>
              </a:rPr>
              <a:t>nedaphor@gmail.com</a:t>
            </a:r>
            <a:endParaRPr lang="en-US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9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D</a:t>
            </a:r>
            <a:r>
              <a:rPr lang="en-US" sz="3600" dirty="0" smtClean="0">
                <a:solidFill>
                  <a:srgbClr val="91F7B8"/>
                </a:solidFill>
              </a:rPr>
              <a:t>an Age 29-38…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Initial CPAP Therapy: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--Traditional (non-auto) CPAP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--Non-Compliance in first 120 days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</a:t>
            </a: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an typically removed mask in sleep… (no one there to help)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--Lost CPAP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eqiupment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… failure to comply with CMS guidelines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--Untreated OSA grew worse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5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D</a:t>
            </a:r>
            <a:r>
              <a:rPr lang="en-US" sz="3600" dirty="0" smtClean="0">
                <a:solidFill>
                  <a:srgbClr val="91F7B8"/>
                </a:solidFill>
              </a:rPr>
              <a:t>an Age 29-38…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3200" baseline="300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nd</a:t>
            </a:r>
            <a:r>
              <a:rPr lang="en-US" sz="32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In-Lab PSG (unanticipated Split Night)…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--Severe OSA with significant SpO2 </a:t>
            </a:r>
            <a:r>
              <a:rPr lang="en-US" sz="2800" dirty="0" err="1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Desats</a:t>
            </a: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--Apneas &gt; 60 seconds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--Very Loud (gasping) Snores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--Weight and overall health issues had increased--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2" y="228600"/>
            <a:ext cx="10360501" cy="12192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>
                <a:solidFill>
                  <a:srgbClr val="00B0F0"/>
                </a:solidFill>
              </a:rPr>
              <a:t>Sleep and…the Developmentally Disabled</a:t>
            </a:r>
            <a:r>
              <a:rPr lang="en-US" sz="2800" dirty="0" smtClean="0">
                <a:solidFill>
                  <a:srgbClr val="57D3FF"/>
                </a:solidFill>
              </a:rPr>
              <a:t/>
            </a:r>
            <a:br>
              <a:rPr lang="en-US" sz="2800" dirty="0" smtClean="0">
                <a:solidFill>
                  <a:srgbClr val="57D3FF"/>
                </a:solidFill>
              </a:rPr>
            </a:b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Case Scenario…</a:t>
            </a:r>
            <a:r>
              <a:rPr lang="en-US" sz="2800" dirty="0">
                <a:solidFill>
                  <a:srgbClr val="57D3FF"/>
                </a:solidFill>
              </a:rPr>
              <a:t/>
            </a:r>
            <a:br>
              <a:rPr lang="en-US" sz="2800" dirty="0">
                <a:solidFill>
                  <a:srgbClr val="57D3FF"/>
                </a:solidFill>
              </a:rPr>
            </a:br>
            <a:endParaRPr lang="en-US" sz="2800" dirty="0">
              <a:solidFill>
                <a:srgbClr val="57D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270001"/>
            <a:ext cx="10896599" cy="558799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91F7B8"/>
                </a:solidFill>
              </a:rPr>
              <a:t>D</a:t>
            </a:r>
            <a:r>
              <a:rPr lang="en-US" sz="3600" dirty="0" smtClean="0">
                <a:solidFill>
                  <a:srgbClr val="91F7B8"/>
                </a:solidFill>
              </a:rPr>
              <a:t>an Age 29-38…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Second CPAP Therapy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--Auto CPAP (10.0 cm – 15.0 cm EPR 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--Better (not perfect) compliance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--Able (barely) to fulfill CMS minimum  compliance (kept CPAP)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--Still removed mask in his sleep at times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--Very restless sleep (Hose often smashed and unusable)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--Tried hard for better compliance… but only 4-5 hours a night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--Overall health deteriorated (BMI increase, HTN less controlled)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--Severe respiratory failure noted in Seizure-like episode (4/2018)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8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19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1689</TotalTime>
  <Words>1368</Words>
  <Application>Microsoft Office PowerPoint</Application>
  <PresentationFormat>Custom</PresentationFormat>
  <Paragraphs>551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Corbel</vt:lpstr>
      <vt:lpstr>Digital Blue Tunnel 16x9</vt:lpstr>
      <vt:lpstr>Sleep and the  Developmentally Disabled</vt:lpstr>
      <vt:lpstr>Sleep and…    the Developmentally Disabled</vt:lpstr>
      <vt:lpstr>Sleep and…    the Developmentally Disabled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Case Scenario…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and…the Developmentally Disabled  </vt:lpstr>
      <vt:lpstr>Sleep and the  Developmentally Disabled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Sleep and the  Developmentally Disabled</dc:title>
  <dc:creator>Ned Barnes</dc:creator>
  <cp:lastModifiedBy>Ned Barnes</cp:lastModifiedBy>
  <cp:revision>99</cp:revision>
  <dcterms:created xsi:type="dcterms:W3CDTF">2018-09-27T03:53:30Z</dcterms:created>
  <dcterms:modified xsi:type="dcterms:W3CDTF">2018-11-15T08:19:27Z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